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Impact" charset="1" panose="020B0806030902050204"/>
      <p:regular r:id="rId20"/>
    </p:embeddedFont>
    <p:embeddedFont>
      <p:font typeface="Montserrat Bold" charset="1" panose="00000800000000000000"/>
      <p:regular r:id="rId21"/>
    </p:embeddedFont>
    <p:embeddedFont>
      <p:font typeface="Montserrat" charset="1" panose="00000500000000000000"/>
      <p:regular r:id="rId22"/>
    </p:embeddedFont>
    <p:embeddedFont>
      <p:font typeface="Montserrat Italics"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4.png" Type="http://schemas.openxmlformats.org/officeDocument/2006/relationships/image"/><Relationship Id="rId14" Target="../media/image5.svg" Type="http://schemas.openxmlformats.org/officeDocument/2006/relationships/image"/><Relationship Id="rId15" Target="../media/image46.png" Type="http://schemas.openxmlformats.org/officeDocument/2006/relationships/image"/><Relationship Id="rId16" Target="../media/image47.svg" Type="http://schemas.openxmlformats.org/officeDocument/2006/relationships/image"/><Relationship Id="rId17" Target="../media/image48.png" Type="http://schemas.openxmlformats.org/officeDocument/2006/relationships/image"/><Relationship Id="rId18" Target="../media/image49.svg" Type="http://schemas.openxmlformats.org/officeDocument/2006/relationships/image"/><Relationship Id="rId19" Target="../media/image50.png" Type="http://schemas.openxmlformats.org/officeDocument/2006/relationships/image"/><Relationship Id="rId2" Target="../media/image1.jpeg" Type="http://schemas.openxmlformats.org/officeDocument/2006/relationships/image"/><Relationship Id="rId20" Target="../media/image51.svg" Type="http://schemas.openxmlformats.org/officeDocument/2006/relationships/image"/><Relationship Id="rId21" Target="../media/image52.png" Type="http://schemas.openxmlformats.org/officeDocument/2006/relationships/image"/><Relationship Id="rId22" Target="../media/image53.svg" Type="http://schemas.openxmlformats.org/officeDocument/2006/relationships/image"/><Relationship Id="rId23" Target="../media/image14.png" Type="http://schemas.openxmlformats.org/officeDocument/2006/relationships/image"/><Relationship Id="rId24" Target="../media/image15.svg" Type="http://schemas.openxmlformats.org/officeDocument/2006/relationships/image"/><Relationship Id="rId25" Target="../media/image54.png" Type="http://schemas.openxmlformats.org/officeDocument/2006/relationships/image"/><Relationship Id="rId26" Target="../media/image55.svg" Type="http://schemas.openxmlformats.org/officeDocument/2006/relationships/image"/><Relationship Id="rId27" Target="../media/image56.png" Type="http://schemas.openxmlformats.org/officeDocument/2006/relationships/image"/><Relationship Id="rId28" Target="../media/image57.svg" Type="http://schemas.openxmlformats.org/officeDocument/2006/relationships/image"/><Relationship Id="rId29" Target="../media/image58.png" Type="http://schemas.openxmlformats.org/officeDocument/2006/relationships/image"/><Relationship Id="rId3" Target="../media/image38.png" Type="http://schemas.openxmlformats.org/officeDocument/2006/relationships/image"/><Relationship Id="rId30" Target="../media/image59.svg" Type="http://schemas.openxmlformats.org/officeDocument/2006/relationships/image"/><Relationship Id="rId31" Target="../media/image16.png" Type="http://schemas.openxmlformats.org/officeDocument/2006/relationships/image"/><Relationship Id="rId32" Target="../media/image17.sv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4846829"/>
            <a:ext cx="18226128" cy="6617248"/>
            <a:chOff x="0" y="0"/>
            <a:chExt cx="24301504" cy="8822997"/>
          </a:xfrm>
        </p:grpSpPr>
        <p:sp>
          <p:nvSpPr>
            <p:cNvPr name="Freeform 4" id="4"/>
            <p:cNvSpPr/>
            <p:nvPr/>
          </p:nvSpPr>
          <p:spPr>
            <a:xfrm flipH="true" flipV="false" rot="0">
              <a:off x="11916170" y="0"/>
              <a:ext cx="12385334" cy="8822997"/>
            </a:xfrm>
            <a:custGeom>
              <a:avLst/>
              <a:gdLst/>
              <a:ahLst/>
              <a:cxnLst/>
              <a:rect r="r" b="b" t="t" l="l"/>
              <a:pathLst>
                <a:path h="8822997" w="12385334">
                  <a:moveTo>
                    <a:pt x="12385334" y="0"/>
                  </a:moveTo>
                  <a:lnTo>
                    <a:pt x="0" y="0"/>
                  </a:lnTo>
                  <a:lnTo>
                    <a:pt x="0" y="8822997"/>
                  </a:lnTo>
                  <a:lnTo>
                    <a:pt x="12385334" y="8822997"/>
                  </a:lnTo>
                  <a:lnTo>
                    <a:pt x="1238533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0"/>
              <a:ext cx="12385334" cy="8822997"/>
            </a:xfrm>
            <a:custGeom>
              <a:avLst/>
              <a:gdLst/>
              <a:ahLst/>
              <a:cxnLst/>
              <a:rect r="r" b="b" t="t" l="l"/>
              <a:pathLst>
                <a:path h="8822997" w="12385334">
                  <a:moveTo>
                    <a:pt x="0" y="0"/>
                  </a:moveTo>
                  <a:lnTo>
                    <a:pt x="12385334" y="0"/>
                  </a:lnTo>
                  <a:lnTo>
                    <a:pt x="12385334" y="8822997"/>
                  </a:lnTo>
                  <a:lnTo>
                    <a:pt x="0" y="88229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6" id="6"/>
          <p:cNvGrpSpPr/>
          <p:nvPr/>
        </p:nvGrpSpPr>
        <p:grpSpPr>
          <a:xfrm rot="-10800000">
            <a:off x="0" y="8664611"/>
            <a:ext cx="18418732" cy="6687175"/>
            <a:chOff x="0" y="0"/>
            <a:chExt cx="24558310" cy="8916234"/>
          </a:xfrm>
        </p:grpSpPr>
        <p:sp>
          <p:nvSpPr>
            <p:cNvPr name="Freeform 7" id="7"/>
            <p:cNvSpPr/>
            <p:nvPr/>
          </p:nvSpPr>
          <p:spPr>
            <a:xfrm flipH="true" flipV="false" rot="0">
              <a:off x="12042094" y="0"/>
              <a:ext cx="12516216" cy="8916234"/>
            </a:xfrm>
            <a:custGeom>
              <a:avLst/>
              <a:gdLst/>
              <a:ahLst/>
              <a:cxnLst/>
              <a:rect r="r" b="b" t="t" l="l"/>
              <a:pathLst>
                <a:path h="8916234" w="12516216">
                  <a:moveTo>
                    <a:pt x="12516216" y="0"/>
                  </a:moveTo>
                  <a:lnTo>
                    <a:pt x="0" y="0"/>
                  </a:lnTo>
                  <a:lnTo>
                    <a:pt x="0" y="8916234"/>
                  </a:lnTo>
                  <a:lnTo>
                    <a:pt x="12516216" y="8916234"/>
                  </a:lnTo>
                  <a:lnTo>
                    <a:pt x="1251621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0" y="0"/>
              <a:ext cx="12516216" cy="8916234"/>
            </a:xfrm>
            <a:custGeom>
              <a:avLst/>
              <a:gdLst/>
              <a:ahLst/>
              <a:cxnLst/>
              <a:rect r="r" b="b" t="t" l="l"/>
              <a:pathLst>
                <a:path h="8916234" w="12516216">
                  <a:moveTo>
                    <a:pt x="0" y="0"/>
                  </a:moveTo>
                  <a:lnTo>
                    <a:pt x="12516216" y="0"/>
                  </a:lnTo>
                  <a:lnTo>
                    <a:pt x="12516216" y="8916234"/>
                  </a:lnTo>
                  <a:lnTo>
                    <a:pt x="0" y="89162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9" id="9"/>
          <p:cNvSpPr/>
          <p:nvPr/>
        </p:nvSpPr>
        <p:spPr>
          <a:xfrm flipH="false" flipV="false" rot="1769539">
            <a:off x="14722644" y="407415"/>
            <a:ext cx="4028067" cy="2504725"/>
          </a:xfrm>
          <a:custGeom>
            <a:avLst/>
            <a:gdLst/>
            <a:ahLst/>
            <a:cxnLst/>
            <a:rect r="r" b="b" t="t" l="l"/>
            <a:pathLst>
              <a:path h="2504725" w="4028067">
                <a:moveTo>
                  <a:pt x="0" y="0"/>
                </a:moveTo>
                <a:lnTo>
                  <a:pt x="4028066" y="0"/>
                </a:lnTo>
                <a:lnTo>
                  <a:pt x="4028066" y="2504725"/>
                </a:lnTo>
                <a:lnTo>
                  <a:pt x="0" y="25047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840239" y="3996068"/>
            <a:ext cx="3246248" cy="2278276"/>
          </a:xfrm>
          <a:custGeom>
            <a:avLst/>
            <a:gdLst/>
            <a:ahLst/>
            <a:cxnLst/>
            <a:rect r="r" b="b" t="t" l="l"/>
            <a:pathLst>
              <a:path h="2278276" w="3246248">
                <a:moveTo>
                  <a:pt x="0" y="0"/>
                </a:moveTo>
                <a:lnTo>
                  <a:pt x="3246248" y="0"/>
                </a:lnTo>
                <a:lnTo>
                  <a:pt x="3246248" y="2278276"/>
                </a:lnTo>
                <a:lnTo>
                  <a:pt x="0" y="22782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1066981">
            <a:off x="16714469" y="7066617"/>
            <a:ext cx="1384496" cy="2895335"/>
          </a:xfrm>
          <a:custGeom>
            <a:avLst/>
            <a:gdLst/>
            <a:ahLst/>
            <a:cxnLst/>
            <a:rect r="r" b="b" t="t" l="l"/>
            <a:pathLst>
              <a:path h="2895335" w="1384496">
                <a:moveTo>
                  <a:pt x="0" y="0"/>
                </a:moveTo>
                <a:lnTo>
                  <a:pt x="1384496" y="0"/>
                </a:lnTo>
                <a:lnTo>
                  <a:pt x="1384496" y="2895334"/>
                </a:lnTo>
                <a:lnTo>
                  <a:pt x="0" y="289533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323504" y="83680"/>
            <a:ext cx="3429616" cy="2656393"/>
          </a:xfrm>
          <a:custGeom>
            <a:avLst/>
            <a:gdLst/>
            <a:ahLst/>
            <a:cxnLst/>
            <a:rect r="r" b="b" t="t" l="l"/>
            <a:pathLst>
              <a:path h="2656393" w="3429616">
                <a:moveTo>
                  <a:pt x="0" y="0"/>
                </a:moveTo>
                <a:lnTo>
                  <a:pt x="3429616" y="0"/>
                </a:lnTo>
                <a:lnTo>
                  <a:pt x="3429616" y="2656393"/>
                </a:lnTo>
                <a:lnTo>
                  <a:pt x="0" y="265639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2082900">
            <a:off x="10502723" y="-697516"/>
            <a:ext cx="2577078" cy="2880880"/>
          </a:xfrm>
          <a:custGeom>
            <a:avLst/>
            <a:gdLst/>
            <a:ahLst/>
            <a:cxnLst/>
            <a:rect r="r" b="b" t="t" l="l"/>
            <a:pathLst>
              <a:path h="2880880" w="2577078">
                <a:moveTo>
                  <a:pt x="0" y="0"/>
                </a:moveTo>
                <a:lnTo>
                  <a:pt x="2577078" y="0"/>
                </a:lnTo>
                <a:lnTo>
                  <a:pt x="2577078" y="2880881"/>
                </a:lnTo>
                <a:lnTo>
                  <a:pt x="0" y="288088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10273457" y="9004924"/>
            <a:ext cx="4438449" cy="1960987"/>
          </a:xfrm>
          <a:custGeom>
            <a:avLst/>
            <a:gdLst/>
            <a:ahLst/>
            <a:cxnLst/>
            <a:rect r="r" b="b" t="t" l="l"/>
            <a:pathLst>
              <a:path h="1960987" w="4438449">
                <a:moveTo>
                  <a:pt x="0" y="0"/>
                </a:moveTo>
                <a:lnTo>
                  <a:pt x="4438449" y="0"/>
                </a:lnTo>
                <a:lnTo>
                  <a:pt x="4438449" y="1960987"/>
                </a:lnTo>
                <a:lnTo>
                  <a:pt x="0" y="196098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5209322" y="9044964"/>
            <a:ext cx="2959110" cy="1818508"/>
          </a:xfrm>
          <a:custGeom>
            <a:avLst/>
            <a:gdLst/>
            <a:ahLst/>
            <a:cxnLst/>
            <a:rect r="r" b="b" t="t" l="l"/>
            <a:pathLst>
              <a:path h="1818508" w="2959110">
                <a:moveTo>
                  <a:pt x="0" y="0"/>
                </a:moveTo>
                <a:lnTo>
                  <a:pt x="2959110" y="0"/>
                </a:lnTo>
                <a:lnTo>
                  <a:pt x="2959110" y="1818508"/>
                </a:lnTo>
                <a:lnTo>
                  <a:pt x="0" y="181850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16" id="16"/>
          <p:cNvGrpSpPr/>
          <p:nvPr/>
        </p:nvGrpSpPr>
        <p:grpSpPr>
          <a:xfrm rot="0">
            <a:off x="4617242" y="2583103"/>
            <a:ext cx="9053516" cy="2316560"/>
            <a:chOff x="0" y="0"/>
            <a:chExt cx="3176563" cy="812800"/>
          </a:xfrm>
        </p:grpSpPr>
        <p:sp>
          <p:nvSpPr>
            <p:cNvPr name="Freeform 17" id="17"/>
            <p:cNvSpPr/>
            <p:nvPr/>
          </p:nvSpPr>
          <p:spPr>
            <a:xfrm flipH="false" flipV="false" rot="0">
              <a:off x="0" y="0"/>
              <a:ext cx="3176563" cy="812800"/>
            </a:xfrm>
            <a:custGeom>
              <a:avLst/>
              <a:gdLst/>
              <a:ahLst/>
              <a:cxnLst/>
              <a:rect r="r" b="b" t="t" l="l"/>
              <a:pathLst>
                <a:path h="812800" w="3176563">
                  <a:moveTo>
                    <a:pt x="21378" y="0"/>
                  </a:moveTo>
                  <a:lnTo>
                    <a:pt x="3155185" y="0"/>
                  </a:lnTo>
                  <a:cubicBezTo>
                    <a:pt x="3166992" y="0"/>
                    <a:pt x="3176563" y="9571"/>
                    <a:pt x="3176563" y="21378"/>
                  </a:cubicBezTo>
                  <a:lnTo>
                    <a:pt x="3176563" y="791422"/>
                  </a:lnTo>
                  <a:cubicBezTo>
                    <a:pt x="3176563" y="803229"/>
                    <a:pt x="3166992" y="812800"/>
                    <a:pt x="3155185" y="812800"/>
                  </a:cubicBezTo>
                  <a:lnTo>
                    <a:pt x="21378" y="812800"/>
                  </a:lnTo>
                  <a:cubicBezTo>
                    <a:pt x="9571" y="812800"/>
                    <a:pt x="0" y="803229"/>
                    <a:pt x="0" y="791422"/>
                  </a:cubicBezTo>
                  <a:lnTo>
                    <a:pt x="0" y="21378"/>
                  </a:lnTo>
                  <a:cubicBezTo>
                    <a:pt x="0" y="9571"/>
                    <a:pt x="9571" y="0"/>
                    <a:pt x="21378" y="0"/>
                  </a:cubicBezTo>
                  <a:close/>
                </a:path>
              </a:pathLst>
            </a:custGeom>
            <a:solidFill>
              <a:srgbClr val="FEC045"/>
            </a:solidFill>
          </p:spPr>
        </p:sp>
        <p:sp>
          <p:nvSpPr>
            <p:cNvPr name="TextBox 18" id="18"/>
            <p:cNvSpPr txBox="true"/>
            <p:nvPr/>
          </p:nvSpPr>
          <p:spPr>
            <a:xfrm>
              <a:off x="0" y="-38100"/>
              <a:ext cx="3176563" cy="8509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4311009" y="3044873"/>
            <a:ext cx="9665982" cy="2207189"/>
          </a:xfrm>
          <a:prstGeom prst="rect">
            <a:avLst/>
          </a:prstGeom>
        </p:spPr>
        <p:txBody>
          <a:bodyPr anchor="t" rtlCol="false" tIns="0" lIns="0" bIns="0" rIns="0">
            <a:spAutoFit/>
          </a:bodyPr>
          <a:lstStyle/>
          <a:p>
            <a:pPr algn="ctr">
              <a:lnSpc>
                <a:spcPts val="13211"/>
              </a:lnSpc>
            </a:pPr>
            <a:r>
              <a:rPr lang="en-US" sz="16514" spc="-165">
                <a:solidFill>
                  <a:srgbClr val="0F2F76"/>
                </a:solidFill>
                <a:latin typeface="Impact"/>
                <a:ea typeface="Impact"/>
                <a:cs typeface="Impact"/>
                <a:sym typeface="Impact"/>
              </a:rPr>
              <a:t>COMPARING</a:t>
            </a:r>
          </a:p>
        </p:txBody>
      </p:sp>
      <p:grpSp>
        <p:nvGrpSpPr>
          <p:cNvPr name="Group 20" id="20"/>
          <p:cNvGrpSpPr/>
          <p:nvPr/>
        </p:nvGrpSpPr>
        <p:grpSpPr>
          <a:xfrm rot="0">
            <a:off x="6733397" y="4627227"/>
            <a:ext cx="4821207" cy="2316560"/>
            <a:chOff x="0" y="0"/>
            <a:chExt cx="1691593" cy="812800"/>
          </a:xfrm>
        </p:grpSpPr>
        <p:sp>
          <p:nvSpPr>
            <p:cNvPr name="Freeform 21" id="21"/>
            <p:cNvSpPr/>
            <p:nvPr/>
          </p:nvSpPr>
          <p:spPr>
            <a:xfrm flipH="false" flipV="false" rot="0">
              <a:off x="0" y="0"/>
              <a:ext cx="1691593" cy="812800"/>
            </a:xfrm>
            <a:custGeom>
              <a:avLst/>
              <a:gdLst/>
              <a:ahLst/>
              <a:cxnLst/>
              <a:rect r="r" b="b" t="t" l="l"/>
              <a:pathLst>
                <a:path h="812800" w="1691593">
                  <a:moveTo>
                    <a:pt x="40145" y="0"/>
                  </a:moveTo>
                  <a:lnTo>
                    <a:pt x="1651448" y="0"/>
                  </a:lnTo>
                  <a:cubicBezTo>
                    <a:pt x="1662095" y="0"/>
                    <a:pt x="1672307" y="4230"/>
                    <a:pt x="1679835" y="11758"/>
                  </a:cubicBezTo>
                  <a:cubicBezTo>
                    <a:pt x="1687364" y="19287"/>
                    <a:pt x="1691593" y="29498"/>
                    <a:pt x="1691593" y="40145"/>
                  </a:cubicBezTo>
                  <a:lnTo>
                    <a:pt x="1691593" y="772655"/>
                  </a:lnTo>
                  <a:cubicBezTo>
                    <a:pt x="1691593" y="783302"/>
                    <a:pt x="1687364" y="793513"/>
                    <a:pt x="1679835" y="801042"/>
                  </a:cubicBezTo>
                  <a:cubicBezTo>
                    <a:pt x="1672307" y="808570"/>
                    <a:pt x="1662095" y="812800"/>
                    <a:pt x="1651448" y="812800"/>
                  </a:cubicBezTo>
                  <a:lnTo>
                    <a:pt x="40145" y="812800"/>
                  </a:lnTo>
                  <a:cubicBezTo>
                    <a:pt x="29498" y="812800"/>
                    <a:pt x="19287" y="808570"/>
                    <a:pt x="11758" y="801042"/>
                  </a:cubicBezTo>
                  <a:cubicBezTo>
                    <a:pt x="4230" y="793513"/>
                    <a:pt x="0" y="783302"/>
                    <a:pt x="0" y="772655"/>
                  </a:cubicBezTo>
                  <a:lnTo>
                    <a:pt x="0" y="40145"/>
                  </a:lnTo>
                  <a:cubicBezTo>
                    <a:pt x="0" y="29498"/>
                    <a:pt x="4230" y="19287"/>
                    <a:pt x="11758" y="11758"/>
                  </a:cubicBezTo>
                  <a:cubicBezTo>
                    <a:pt x="19287" y="4230"/>
                    <a:pt x="29498" y="0"/>
                    <a:pt x="40145" y="0"/>
                  </a:cubicBezTo>
                  <a:close/>
                </a:path>
              </a:pathLst>
            </a:custGeom>
            <a:solidFill>
              <a:srgbClr val="FEC045"/>
            </a:solidFill>
          </p:spPr>
        </p:sp>
        <p:sp>
          <p:nvSpPr>
            <p:cNvPr name="TextBox 22" id="22"/>
            <p:cNvSpPr txBox="true"/>
            <p:nvPr/>
          </p:nvSpPr>
          <p:spPr>
            <a:xfrm>
              <a:off x="0" y="-38100"/>
              <a:ext cx="1691593" cy="85090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323504" y="7296186"/>
            <a:ext cx="3429616" cy="2625215"/>
          </a:xfrm>
          <a:custGeom>
            <a:avLst/>
            <a:gdLst/>
            <a:ahLst/>
            <a:cxnLst/>
            <a:rect r="r" b="b" t="t" l="l"/>
            <a:pathLst>
              <a:path h="2625215" w="3429616">
                <a:moveTo>
                  <a:pt x="0" y="0"/>
                </a:moveTo>
                <a:lnTo>
                  <a:pt x="3429616" y="0"/>
                </a:lnTo>
                <a:lnTo>
                  <a:pt x="3429616" y="2625215"/>
                </a:lnTo>
                <a:lnTo>
                  <a:pt x="0" y="262521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4" id="24"/>
          <p:cNvSpPr/>
          <p:nvPr/>
        </p:nvSpPr>
        <p:spPr>
          <a:xfrm flipH="false" flipV="false" rot="0">
            <a:off x="15972033" y="4048355"/>
            <a:ext cx="3698213" cy="1822210"/>
          </a:xfrm>
          <a:custGeom>
            <a:avLst/>
            <a:gdLst/>
            <a:ahLst/>
            <a:cxnLst/>
            <a:rect r="r" b="b" t="t" l="l"/>
            <a:pathLst>
              <a:path h="1822210" w="3698213">
                <a:moveTo>
                  <a:pt x="0" y="0"/>
                </a:moveTo>
                <a:lnTo>
                  <a:pt x="3698212" y="0"/>
                </a:lnTo>
                <a:lnTo>
                  <a:pt x="3698212" y="1822211"/>
                </a:lnTo>
                <a:lnTo>
                  <a:pt x="0" y="182221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5" id="25"/>
          <p:cNvSpPr txBox="true"/>
          <p:nvPr/>
        </p:nvSpPr>
        <p:spPr>
          <a:xfrm rot="0">
            <a:off x="6570320" y="5088997"/>
            <a:ext cx="5147359" cy="2207189"/>
          </a:xfrm>
          <a:prstGeom prst="rect">
            <a:avLst/>
          </a:prstGeom>
        </p:spPr>
        <p:txBody>
          <a:bodyPr anchor="t" rtlCol="false" tIns="0" lIns="0" bIns="0" rIns="0">
            <a:spAutoFit/>
          </a:bodyPr>
          <a:lstStyle/>
          <a:p>
            <a:pPr algn="ctr">
              <a:lnSpc>
                <a:spcPts val="13211"/>
              </a:lnSpc>
            </a:pPr>
            <a:r>
              <a:rPr lang="en-US" sz="16514" spc="-165">
                <a:solidFill>
                  <a:srgbClr val="0F2F76"/>
                </a:solidFill>
                <a:latin typeface="Impact"/>
                <a:ea typeface="Impact"/>
                <a:cs typeface="Impact"/>
                <a:sym typeface="Impact"/>
              </a:rPr>
              <a:t>TEXTS</a:t>
            </a:r>
          </a:p>
        </p:txBody>
      </p:sp>
      <p:sp>
        <p:nvSpPr>
          <p:cNvPr name="Freeform 26" id="26"/>
          <p:cNvSpPr/>
          <p:nvPr/>
        </p:nvSpPr>
        <p:spPr>
          <a:xfrm flipH="true" flipV="false" rot="0">
            <a:off x="4617242" y="-63286"/>
            <a:ext cx="3551190" cy="1833705"/>
          </a:xfrm>
          <a:custGeom>
            <a:avLst/>
            <a:gdLst/>
            <a:ahLst/>
            <a:cxnLst/>
            <a:rect r="r" b="b" t="t" l="l"/>
            <a:pathLst>
              <a:path h="1833705" w="3551190">
                <a:moveTo>
                  <a:pt x="3551190" y="0"/>
                </a:moveTo>
                <a:lnTo>
                  <a:pt x="0" y="0"/>
                </a:lnTo>
                <a:lnTo>
                  <a:pt x="0" y="1833705"/>
                </a:lnTo>
                <a:lnTo>
                  <a:pt x="3551190" y="1833705"/>
                </a:lnTo>
                <a:lnTo>
                  <a:pt x="355119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27" id="27"/>
          <p:cNvSpPr txBox="true"/>
          <p:nvPr/>
        </p:nvSpPr>
        <p:spPr>
          <a:xfrm rot="0">
            <a:off x="6041965" y="7801011"/>
            <a:ext cx="6204070" cy="530226"/>
          </a:xfrm>
          <a:prstGeom prst="rect">
            <a:avLst/>
          </a:prstGeom>
        </p:spPr>
        <p:txBody>
          <a:bodyPr anchor="t" rtlCol="false" tIns="0" lIns="0" bIns="0" rIns="0">
            <a:spAutoFit/>
          </a:bodyPr>
          <a:lstStyle/>
          <a:p>
            <a:pPr algn="ctr">
              <a:lnSpc>
                <a:spcPts val="4000"/>
              </a:lnSpc>
            </a:pPr>
            <a:r>
              <a:rPr lang="en-US" sz="4000" b="true">
                <a:solidFill>
                  <a:srgbClr val="0F2F76"/>
                </a:solidFill>
                <a:latin typeface="Montserrat Bold"/>
                <a:ea typeface="Montserrat Bold"/>
                <a:cs typeface="Montserrat Bold"/>
                <a:sym typeface="Montserrat Bold"/>
              </a:rPr>
              <a:t>MYP 4 &amp; 5</a:t>
            </a:r>
          </a:p>
        </p:txBody>
      </p:sp>
      <p:sp>
        <p:nvSpPr>
          <p:cNvPr name="TextBox 28" id="28"/>
          <p:cNvSpPr txBox="true"/>
          <p:nvPr/>
        </p:nvSpPr>
        <p:spPr>
          <a:xfrm rot="0">
            <a:off x="4269085" y="1735977"/>
            <a:ext cx="9749830" cy="530226"/>
          </a:xfrm>
          <a:prstGeom prst="rect">
            <a:avLst/>
          </a:prstGeom>
        </p:spPr>
        <p:txBody>
          <a:bodyPr anchor="t" rtlCol="false" tIns="0" lIns="0" bIns="0" rIns="0">
            <a:spAutoFit/>
          </a:bodyPr>
          <a:lstStyle/>
          <a:p>
            <a:pPr algn="ctr">
              <a:lnSpc>
                <a:spcPts val="4000"/>
              </a:lnSpc>
            </a:pPr>
            <a:r>
              <a:rPr lang="en-US" sz="4000" b="true">
                <a:solidFill>
                  <a:srgbClr val="0F2F76"/>
                </a:solidFill>
                <a:latin typeface="Montserrat Bold"/>
                <a:ea typeface="Montserrat Bold"/>
                <a:cs typeface="Montserrat Bold"/>
                <a:sym typeface="Montserrat Bold"/>
              </a:rPr>
              <a:t>ENGLISH LANGUAGE &amp; LITERATURE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36232" y="-5695969"/>
            <a:ext cx="25560464" cy="9280080"/>
            <a:chOff x="0" y="0"/>
            <a:chExt cx="34080619" cy="12373440"/>
          </a:xfrm>
        </p:grpSpPr>
        <p:sp>
          <p:nvSpPr>
            <p:cNvPr name="Freeform 4" id="4"/>
            <p:cNvSpPr/>
            <p:nvPr/>
          </p:nvSpPr>
          <p:spPr>
            <a:xfrm flipH="true" flipV="false" rot="0">
              <a:off x="16711330" y="0"/>
              <a:ext cx="17369289" cy="12373440"/>
            </a:xfrm>
            <a:custGeom>
              <a:avLst/>
              <a:gdLst/>
              <a:ahLst/>
              <a:cxnLst/>
              <a:rect r="r" b="b" t="t" l="l"/>
              <a:pathLst>
                <a:path h="12373440" w="17369289">
                  <a:moveTo>
                    <a:pt x="17369289" y="0"/>
                  </a:moveTo>
                  <a:lnTo>
                    <a:pt x="0" y="0"/>
                  </a:lnTo>
                  <a:lnTo>
                    <a:pt x="0" y="12373440"/>
                  </a:lnTo>
                  <a:lnTo>
                    <a:pt x="17369289" y="12373440"/>
                  </a:lnTo>
                  <a:lnTo>
                    <a:pt x="1736928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0"/>
              <a:ext cx="17369289" cy="12373440"/>
            </a:xfrm>
            <a:custGeom>
              <a:avLst/>
              <a:gdLst/>
              <a:ahLst/>
              <a:cxnLst/>
              <a:rect r="r" b="b" t="t" l="l"/>
              <a:pathLst>
                <a:path h="12373440" w="17369289">
                  <a:moveTo>
                    <a:pt x="0" y="0"/>
                  </a:moveTo>
                  <a:lnTo>
                    <a:pt x="17369289" y="0"/>
                  </a:lnTo>
                  <a:lnTo>
                    <a:pt x="17369289" y="12373440"/>
                  </a:lnTo>
                  <a:lnTo>
                    <a:pt x="0" y="12373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6" id="6"/>
          <p:cNvGrpSpPr/>
          <p:nvPr/>
        </p:nvGrpSpPr>
        <p:grpSpPr>
          <a:xfrm rot="0">
            <a:off x="1028700" y="3584111"/>
            <a:ext cx="2571336" cy="2688829"/>
            <a:chOff x="0" y="0"/>
            <a:chExt cx="677224" cy="708169"/>
          </a:xfrm>
        </p:grpSpPr>
        <p:sp>
          <p:nvSpPr>
            <p:cNvPr name="Freeform 7" id="7"/>
            <p:cNvSpPr/>
            <p:nvPr/>
          </p:nvSpPr>
          <p:spPr>
            <a:xfrm flipH="false" flipV="false" rot="0">
              <a:off x="0" y="0"/>
              <a:ext cx="677224" cy="708169"/>
            </a:xfrm>
            <a:custGeom>
              <a:avLst/>
              <a:gdLst/>
              <a:ahLst/>
              <a:cxnLst/>
              <a:rect r="r" b="b" t="t" l="l"/>
              <a:pathLst>
                <a:path h="708169" w="677224">
                  <a:moveTo>
                    <a:pt x="75271" y="0"/>
                  </a:moveTo>
                  <a:lnTo>
                    <a:pt x="601953" y="0"/>
                  </a:lnTo>
                  <a:cubicBezTo>
                    <a:pt x="643524" y="0"/>
                    <a:pt x="677224" y="33700"/>
                    <a:pt x="677224" y="75271"/>
                  </a:cubicBezTo>
                  <a:lnTo>
                    <a:pt x="677224" y="632897"/>
                  </a:lnTo>
                  <a:cubicBezTo>
                    <a:pt x="677224" y="674469"/>
                    <a:pt x="643524" y="708169"/>
                    <a:pt x="601953" y="708169"/>
                  </a:cubicBezTo>
                  <a:lnTo>
                    <a:pt x="75271" y="708169"/>
                  </a:lnTo>
                  <a:cubicBezTo>
                    <a:pt x="33700" y="708169"/>
                    <a:pt x="0" y="674469"/>
                    <a:pt x="0" y="632897"/>
                  </a:cubicBezTo>
                  <a:lnTo>
                    <a:pt x="0" y="75271"/>
                  </a:lnTo>
                  <a:cubicBezTo>
                    <a:pt x="0" y="33700"/>
                    <a:pt x="33700" y="0"/>
                    <a:pt x="75271" y="0"/>
                  </a:cubicBezTo>
                  <a:close/>
                </a:path>
              </a:pathLst>
            </a:custGeom>
            <a:solidFill>
              <a:srgbClr val="0F2F76"/>
            </a:solidFill>
          </p:spPr>
        </p:sp>
        <p:sp>
          <p:nvSpPr>
            <p:cNvPr name="TextBox 8" id="8"/>
            <p:cNvSpPr txBox="true"/>
            <p:nvPr/>
          </p:nvSpPr>
          <p:spPr>
            <a:xfrm>
              <a:off x="0" y="-38100"/>
              <a:ext cx="677224" cy="74626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852532" y="3584111"/>
            <a:ext cx="6696806" cy="2688829"/>
            <a:chOff x="0" y="0"/>
            <a:chExt cx="1763768" cy="708169"/>
          </a:xfrm>
        </p:grpSpPr>
        <p:sp>
          <p:nvSpPr>
            <p:cNvPr name="Freeform 10" id="10"/>
            <p:cNvSpPr/>
            <p:nvPr/>
          </p:nvSpPr>
          <p:spPr>
            <a:xfrm flipH="false" flipV="false" rot="0">
              <a:off x="0" y="0"/>
              <a:ext cx="1763768" cy="708169"/>
            </a:xfrm>
            <a:custGeom>
              <a:avLst/>
              <a:gdLst/>
              <a:ahLst/>
              <a:cxnLst/>
              <a:rect r="r" b="b" t="t" l="l"/>
              <a:pathLst>
                <a:path h="708169" w="1763768">
                  <a:moveTo>
                    <a:pt x="28902" y="0"/>
                  </a:moveTo>
                  <a:lnTo>
                    <a:pt x="1734866" y="0"/>
                  </a:lnTo>
                  <a:cubicBezTo>
                    <a:pt x="1750828" y="0"/>
                    <a:pt x="1763768" y="12940"/>
                    <a:pt x="1763768" y="28902"/>
                  </a:cubicBezTo>
                  <a:lnTo>
                    <a:pt x="1763768" y="679267"/>
                  </a:lnTo>
                  <a:cubicBezTo>
                    <a:pt x="1763768" y="695229"/>
                    <a:pt x="1750828" y="708169"/>
                    <a:pt x="1734866" y="708169"/>
                  </a:cubicBezTo>
                  <a:lnTo>
                    <a:pt x="28902" y="708169"/>
                  </a:lnTo>
                  <a:cubicBezTo>
                    <a:pt x="12940" y="708169"/>
                    <a:pt x="0" y="695229"/>
                    <a:pt x="0" y="679267"/>
                  </a:cubicBezTo>
                  <a:lnTo>
                    <a:pt x="0" y="28902"/>
                  </a:lnTo>
                  <a:cubicBezTo>
                    <a:pt x="0" y="12940"/>
                    <a:pt x="12940" y="0"/>
                    <a:pt x="28902" y="0"/>
                  </a:cubicBezTo>
                  <a:close/>
                </a:path>
              </a:pathLst>
            </a:custGeom>
            <a:solidFill>
              <a:srgbClr val="F7F1EB"/>
            </a:solidFill>
          </p:spPr>
        </p:sp>
        <p:sp>
          <p:nvSpPr>
            <p:cNvPr name="TextBox 11" id="11"/>
            <p:cNvSpPr txBox="true"/>
            <p:nvPr/>
          </p:nvSpPr>
          <p:spPr>
            <a:xfrm>
              <a:off x="0" y="-38100"/>
              <a:ext cx="1763768" cy="74626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584933" y="1410553"/>
            <a:ext cx="7118134" cy="1926235"/>
            <a:chOff x="0" y="0"/>
            <a:chExt cx="9490846" cy="2568313"/>
          </a:xfrm>
        </p:grpSpPr>
        <p:grpSp>
          <p:nvGrpSpPr>
            <p:cNvPr name="Group 13" id="13"/>
            <p:cNvGrpSpPr/>
            <p:nvPr/>
          </p:nvGrpSpPr>
          <p:grpSpPr>
            <a:xfrm rot="0">
              <a:off x="0" y="0"/>
              <a:ext cx="9490846" cy="2113888"/>
              <a:chOff x="0" y="0"/>
              <a:chExt cx="1874735" cy="417558"/>
            </a:xfrm>
          </p:grpSpPr>
          <p:sp>
            <p:nvSpPr>
              <p:cNvPr name="Freeform 14" id="14"/>
              <p:cNvSpPr/>
              <p:nvPr/>
            </p:nvSpPr>
            <p:spPr>
              <a:xfrm flipH="false" flipV="false" rot="0">
                <a:off x="0" y="0"/>
                <a:ext cx="1874735" cy="417558"/>
              </a:xfrm>
              <a:custGeom>
                <a:avLst/>
                <a:gdLst/>
                <a:ahLst/>
                <a:cxnLst/>
                <a:rect r="r" b="b" t="t" l="l"/>
                <a:pathLst>
                  <a:path h="417558" w="1874735">
                    <a:moveTo>
                      <a:pt x="27191" y="0"/>
                    </a:moveTo>
                    <a:lnTo>
                      <a:pt x="1847544" y="0"/>
                    </a:lnTo>
                    <a:cubicBezTo>
                      <a:pt x="1862561" y="0"/>
                      <a:pt x="1874735" y="12174"/>
                      <a:pt x="1874735" y="27191"/>
                    </a:cubicBezTo>
                    <a:lnTo>
                      <a:pt x="1874735" y="390367"/>
                    </a:lnTo>
                    <a:cubicBezTo>
                      <a:pt x="1874735" y="397579"/>
                      <a:pt x="1871870" y="404495"/>
                      <a:pt x="1866771" y="409594"/>
                    </a:cubicBezTo>
                    <a:cubicBezTo>
                      <a:pt x="1861672" y="414693"/>
                      <a:pt x="1854756" y="417558"/>
                      <a:pt x="1847544" y="417558"/>
                    </a:cubicBezTo>
                    <a:lnTo>
                      <a:pt x="27191" y="417558"/>
                    </a:lnTo>
                    <a:cubicBezTo>
                      <a:pt x="12174" y="417558"/>
                      <a:pt x="0" y="405384"/>
                      <a:pt x="0" y="390367"/>
                    </a:cubicBezTo>
                    <a:lnTo>
                      <a:pt x="0" y="27191"/>
                    </a:lnTo>
                    <a:cubicBezTo>
                      <a:pt x="0" y="12174"/>
                      <a:pt x="12174" y="0"/>
                      <a:pt x="27191" y="0"/>
                    </a:cubicBezTo>
                    <a:close/>
                  </a:path>
                </a:pathLst>
              </a:custGeom>
              <a:solidFill>
                <a:srgbClr val="FEC045"/>
              </a:solidFill>
            </p:spPr>
          </p:sp>
          <p:sp>
            <p:nvSpPr>
              <p:cNvPr name="TextBox 15" id="15"/>
              <p:cNvSpPr txBox="true"/>
              <p:nvPr/>
            </p:nvSpPr>
            <p:spPr>
              <a:xfrm>
                <a:off x="0" y="-38100"/>
                <a:ext cx="1874735" cy="455658"/>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379365" y="350812"/>
              <a:ext cx="8672091" cy="2217501"/>
            </a:xfrm>
            <a:prstGeom prst="rect">
              <a:avLst/>
            </a:prstGeom>
          </p:spPr>
          <p:txBody>
            <a:bodyPr anchor="t" rtlCol="false" tIns="0" lIns="0" bIns="0" rIns="0">
              <a:spAutoFit/>
            </a:bodyPr>
            <a:lstStyle/>
            <a:p>
              <a:pPr algn="ctr">
                <a:lnSpc>
                  <a:spcPts val="9611"/>
                </a:lnSpc>
              </a:pPr>
              <a:r>
                <a:rPr lang="en-US" sz="12013" spc="-120">
                  <a:solidFill>
                    <a:srgbClr val="0F2F76"/>
                  </a:solidFill>
                  <a:latin typeface="Impact"/>
                  <a:ea typeface="Impact"/>
                  <a:cs typeface="Impact"/>
                  <a:sym typeface="Impact"/>
                </a:rPr>
                <a:t>STRUCTURE</a:t>
              </a:r>
            </a:p>
          </p:txBody>
        </p:sp>
      </p:grpSp>
      <p:sp>
        <p:nvSpPr>
          <p:cNvPr name="TextBox 17" id="17"/>
          <p:cNvSpPr txBox="true"/>
          <p:nvPr/>
        </p:nvSpPr>
        <p:spPr>
          <a:xfrm rot="0">
            <a:off x="1175473" y="4711673"/>
            <a:ext cx="2277790" cy="414655"/>
          </a:xfrm>
          <a:prstGeom prst="rect">
            <a:avLst/>
          </a:prstGeom>
        </p:spPr>
        <p:txBody>
          <a:bodyPr anchor="t" rtlCol="false" tIns="0" lIns="0" bIns="0" rIns="0">
            <a:spAutoFit/>
          </a:bodyPr>
          <a:lstStyle/>
          <a:p>
            <a:pPr algn="ctr">
              <a:lnSpc>
                <a:spcPts val="3380"/>
              </a:lnSpc>
            </a:pPr>
            <a:r>
              <a:rPr lang="en-US" b="true" sz="2600">
                <a:solidFill>
                  <a:srgbClr val="F7F1EB"/>
                </a:solidFill>
                <a:latin typeface="Montserrat Bold"/>
                <a:ea typeface="Montserrat Bold"/>
                <a:cs typeface="Montserrat Bold"/>
                <a:sym typeface="Montserrat Bold"/>
              </a:rPr>
              <a:t>Definition</a:t>
            </a:r>
          </a:p>
        </p:txBody>
      </p:sp>
      <p:sp>
        <p:nvSpPr>
          <p:cNvPr name="TextBox 18" id="18"/>
          <p:cNvSpPr txBox="true"/>
          <p:nvPr/>
        </p:nvSpPr>
        <p:spPr>
          <a:xfrm rot="0">
            <a:off x="4256164" y="3854423"/>
            <a:ext cx="5889542" cy="2129155"/>
          </a:xfrm>
          <a:prstGeom prst="rect">
            <a:avLst/>
          </a:prstGeom>
        </p:spPr>
        <p:txBody>
          <a:bodyPr anchor="t" rtlCol="false" tIns="0" lIns="0" bIns="0" rIns="0">
            <a:spAutoFit/>
          </a:bodyPr>
          <a:lstStyle/>
          <a:p>
            <a:pPr algn="l">
              <a:lnSpc>
                <a:spcPts val="3380"/>
              </a:lnSpc>
            </a:pPr>
            <a:r>
              <a:rPr lang="en-US" sz="2600">
                <a:solidFill>
                  <a:srgbClr val="000000"/>
                </a:solidFill>
                <a:latin typeface="Montserrat"/>
                <a:ea typeface="Montserrat"/>
                <a:cs typeface="Montserrat"/>
                <a:sym typeface="Montserrat"/>
              </a:rPr>
              <a:t>The way a text is arranged, including the order of events, paragraphing, and overall layout, which shapes how the audience experiences the story.</a:t>
            </a:r>
          </a:p>
        </p:txBody>
      </p:sp>
      <p:grpSp>
        <p:nvGrpSpPr>
          <p:cNvPr name="Group 19" id="19"/>
          <p:cNvGrpSpPr/>
          <p:nvPr/>
        </p:nvGrpSpPr>
        <p:grpSpPr>
          <a:xfrm rot="0">
            <a:off x="11000945" y="3584111"/>
            <a:ext cx="6249825" cy="917356"/>
            <a:chOff x="0" y="0"/>
            <a:chExt cx="1646044" cy="241608"/>
          </a:xfrm>
        </p:grpSpPr>
        <p:sp>
          <p:nvSpPr>
            <p:cNvPr name="Freeform 20" id="20"/>
            <p:cNvSpPr/>
            <p:nvPr/>
          </p:nvSpPr>
          <p:spPr>
            <a:xfrm flipH="false" flipV="false" rot="0">
              <a:off x="0" y="0"/>
              <a:ext cx="1646044" cy="241608"/>
            </a:xfrm>
            <a:custGeom>
              <a:avLst/>
              <a:gdLst/>
              <a:ahLst/>
              <a:cxnLst/>
              <a:rect r="r" b="b" t="t" l="l"/>
              <a:pathLst>
                <a:path h="241608" w="1646044">
                  <a:moveTo>
                    <a:pt x="30969" y="0"/>
                  </a:moveTo>
                  <a:lnTo>
                    <a:pt x="1615076" y="0"/>
                  </a:lnTo>
                  <a:cubicBezTo>
                    <a:pt x="1623289" y="0"/>
                    <a:pt x="1631166" y="3263"/>
                    <a:pt x="1636974" y="9070"/>
                  </a:cubicBezTo>
                  <a:cubicBezTo>
                    <a:pt x="1642782" y="14878"/>
                    <a:pt x="1646044" y="22755"/>
                    <a:pt x="1646044" y="30969"/>
                  </a:cubicBezTo>
                  <a:lnTo>
                    <a:pt x="1646044" y="210640"/>
                  </a:lnTo>
                  <a:cubicBezTo>
                    <a:pt x="1646044" y="227743"/>
                    <a:pt x="1632179" y="241608"/>
                    <a:pt x="1615076" y="241608"/>
                  </a:cubicBezTo>
                  <a:lnTo>
                    <a:pt x="30969" y="241608"/>
                  </a:lnTo>
                  <a:cubicBezTo>
                    <a:pt x="13865" y="241608"/>
                    <a:pt x="0" y="227743"/>
                    <a:pt x="0" y="210640"/>
                  </a:cubicBezTo>
                  <a:lnTo>
                    <a:pt x="0" y="30969"/>
                  </a:lnTo>
                  <a:cubicBezTo>
                    <a:pt x="0" y="13865"/>
                    <a:pt x="13865" y="0"/>
                    <a:pt x="30969" y="0"/>
                  </a:cubicBezTo>
                  <a:close/>
                </a:path>
              </a:pathLst>
            </a:custGeom>
            <a:solidFill>
              <a:srgbClr val="0F2F76"/>
            </a:solidFill>
          </p:spPr>
        </p:sp>
        <p:sp>
          <p:nvSpPr>
            <p:cNvPr name="TextBox 21" id="21"/>
            <p:cNvSpPr txBox="true"/>
            <p:nvPr/>
          </p:nvSpPr>
          <p:spPr>
            <a:xfrm>
              <a:off x="0" y="-38100"/>
              <a:ext cx="1646044" cy="279708"/>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1000945" y="4724264"/>
            <a:ext cx="6249825" cy="4534036"/>
            <a:chOff x="0" y="0"/>
            <a:chExt cx="1646044" cy="1194149"/>
          </a:xfrm>
        </p:grpSpPr>
        <p:sp>
          <p:nvSpPr>
            <p:cNvPr name="Freeform 23" id="23"/>
            <p:cNvSpPr/>
            <p:nvPr/>
          </p:nvSpPr>
          <p:spPr>
            <a:xfrm flipH="false" flipV="false" rot="0">
              <a:off x="0" y="0"/>
              <a:ext cx="1646044" cy="1194149"/>
            </a:xfrm>
            <a:custGeom>
              <a:avLst/>
              <a:gdLst/>
              <a:ahLst/>
              <a:cxnLst/>
              <a:rect r="r" b="b" t="t" l="l"/>
              <a:pathLst>
                <a:path h="1194149" w="1646044">
                  <a:moveTo>
                    <a:pt x="30969" y="0"/>
                  </a:moveTo>
                  <a:lnTo>
                    <a:pt x="1615076" y="0"/>
                  </a:lnTo>
                  <a:cubicBezTo>
                    <a:pt x="1623289" y="0"/>
                    <a:pt x="1631166" y="3263"/>
                    <a:pt x="1636974" y="9070"/>
                  </a:cubicBezTo>
                  <a:cubicBezTo>
                    <a:pt x="1642782" y="14878"/>
                    <a:pt x="1646044" y="22755"/>
                    <a:pt x="1646044" y="30969"/>
                  </a:cubicBezTo>
                  <a:lnTo>
                    <a:pt x="1646044" y="1163181"/>
                  </a:lnTo>
                  <a:cubicBezTo>
                    <a:pt x="1646044" y="1180284"/>
                    <a:pt x="1632179" y="1194149"/>
                    <a:pt x="1615076" y="1194149"/>
                  </a:cubicBezTo>
                  <a:lnTo>
                    <a:pt x="30969" y="1194149"/>
                  </a:lnTo>
                  <a:cubicBezTo>
                    <a:pt x="13865" y="1194149"/>
                    <a:pt x="0" y="1180284"/>
                    <a:pt x="0" y="1163181"/>
                  </a:cubicBezTo>
                  <a:lnTo>
                    <a:pt x="0" y="30969"/>
                  </a:lnTo>
                  <a:cubicBezTo>
                    <a:pt x="0" y="13865"/>
                    <a:pt x="13865" y="0"/>
                    <a:pt x="30969" y="0"/>
                  </a:cubicBezTo>
                  <a:close/>
                </a:path>
              </a:pathLst>
            </a:custGeom>
            <a:solidFill>
              <a:srgbClr val="F7F1EB"/>
            </a:solidFill>
          </p:spPr>
        </p:sp>
        <p:sp>
          <p:nvSpPr>
            <p:cNvPr name="TextBox 24" id="24"/>
            <p:cNvSpPr txBox="true"/>
            <p:nvPr/>
          </p:nvSpPr>
          <p:spPr>
            <a:xfrm>
              <a:off x="0" y="-38100"/>
              <a:ext cx="1646044" cy="1232249"/>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1357688" y="3825937"/>
            <a:ext cx="5536338" cy="414655"/>
          </a:xfrm>
          <a:prstGeom prst="rect">
            <a:avLst/>
          </a:prstGeom>
        </p:spPr>
        <p:txBody>
          <a:bodyPr anchor="t" rtlCol="false" tIns="0" lIns="0" bIns="0" rIns="0">
            <a:spAutoFit/>
          </a:bodyPr>
          <a:lstStyle/>
          <a:p>
            <a:pPr algn="ctr">
              <a:lnSpc>
                <a:spcPts val="3380"/>
              </a:lnSpc>
            </a:pPr>
            <a:r>
              <a:rPr lang="en-US" b="true" sz="2600">
                <a:solidFill>
                  <a:srgbClr val="F7F1EB"/>
                </a:solidFill>
                <a:latin typeface="Montserrat Bold"/>
                <a:ea typeface="Montserrat Bold"/>
                <a:cs typeface="Montserrat Bold"/>
                <a:sym typeface="Montserrat Bold"/>
              </a:rPr>
              <a:t>Guiding Questions</a:t>
            </a:r>
          </a:p>
        </p:txBody>
      </p:sp>
      <p:sp>
        <p:nvSpPr>
          <p:cNvPr name="TextBox 26" id="26"/>
          <p:cNvSpPr txBox="true"/>
          <p:nvPr/>
        </p:nvSpPr>
        <p:spPr>
          <a:xfrm rot="0">
            <a:off x="11494151" y="5059930"/>
            <a:ext cx="5263413" cy="3843655"/>
          </a:xfrm>
          <a:prstGeom prst="rect">
            <a:avLst/>
          </a:prstGeom>
        </p:spPr>
        <p:txBody>
          <a:bodyPr anchor="t" rtlCol="false" tIns="0" lIns="0" bIns="0" rIns="0">
            <a:spAutoFit/>
          </a:bodyPr>
          <a:lstStyle/>
          <a:p>
            <a:pPr algn="l" marL="561341" indent="-280670" lvl="1">
              <a:lnSpc>
                <a:spcPts val="3380"/>
              </a:lnSpc>
              <a:buFont typeface="Arial"/>
              <a:buChar char="•"/>
            </a:pPr>
            <a:r>
              <a:rPr lang="en-US" sz="2600">
                <a:solidFill>
                  <a:srgbClr val="000000"/>
                </a:solidFill>
                <a:latin typeface="Montserrat"/>
                <a:ea typeface="Montserrat"/>
                <a:cs typeface="Montserrat"/>
                <a:sym typeface="Montserrat"/>
              </a:rPr>
              <a:t>How does each text’s s</a:t>
            </a:r>
            <a:r>
              <a:rPr lang="en-US" sz="2600">
                <a:solidFill>
                  <a:srgbClr val="000000"/>
                </a:solidFill>
                <a:latin typeface="Montserrat"/>
                <a:ea typeface="Montserrat"/>
                <a:cs typeface="Montserrat"/>
                <a:sym typeface="Montserrat"/>
              </a:rPr>
              <a:t>tructure i</a:t>
            </a:r>
            <a:r>
              <a:rPr lang="en-US" sz="2600">
                <a:solidFill>
                  <a:srgbClr val="000000"/>
                </a:solidFill>
                <a:latin typeface="Montserrat"/>
                <a:ea typeface="Montserrat"/>
                <a:cs typeface="Montserrat"/>
                <a:sym typeface="Montserrat"/>
              </a:rPr>
              <a:t>nfluence audience engagement?</a:t>
            </a:r>
          </a:p>
          <a:p>
            <a:pPr algn="l" marL="561341" indent="-280670" lvl="1">
              <a:lnSpc>
                <a:spcPts val="3380"/>
              </a:lnSpc>
              <a:buFont typeface="Arial"/>
              <a:buChar char="•"/>
            </a:pPr>
            <a:r>
              <a:rPr lang="en-US" sz="2600">
                <a:solidFill>
                  <a:srgbClr val="000000"/>
                </a:solidFill>
                <a:latin typeface="Montserrat"/>
                <a:ea typeface="Montserrat"/>
                <a:cs typeface="Montserrat"/>
                <a:sym typeface="Montserrat"/>
              </a:rPr>
              <a:t>Do they use similar or contrasting patterns (linear, cyclical, fragmented)?</a:t>
            </a:r>
          </a:p>
          <a:p>
            <a:pPr algn="l" marL="561341" indent="-280670" lvl="1">
              <a:lnSpc>
                <a:spcPts val="3380"/>
              </a:lnSpc>
              <a:buFont typeface="Arial"/>
              <a:buChar char="•"/>
            </a:pPr>
            <a:r>
              <a:rPr lang="en-US" sz="2600">
                <a:solidFill>
                  <a:srgbClr val="000000"/>
                </a:solidFill>
                <a:latin typeface="Montserrat"/>
                <a:ea typeface="Montserrat"/>
                <a:cs typeface="Montserrat"/>
                <a:sym typeface="Montserrat"/>
              </a:rPr>
              <a:t>How do these structures support or undermine their themes?</a:t>
            </a:r>
          </a:p>
        </p:txBody>
      </p:sp>
      <p:grpSp>
        <p:nvGrpSpPr>
          <p:cNvPr name="Group 27" id="27"/>
          <p:cNvGrpSpPr/>
          <p:nvPr/>
        </p:nvGrpSpPr>
        <p:grpSpPr>
          <a:xfrm rot="0">
            <a:off x="1028700" y="6663903"/>
            <a:ext cx="9520638" cy="2594397"/>
            <a:chOff x="0" y="0"/>
            <a:chExt cx="2507493" cy="683298"/>
          </a:xfrm>
        </p:grpSpPr>
        <p:sp>
          <p:nvSpPr>
            <p:cNvPr name="Freeform 28" id="28"/>
            <p:cNvSpPr/>
            <p:nvPr/>
          </p:nvSpPr>
          <p:spPr>
            <a:xfrm flipH="false" flipV="false" rot="0">
              <a:off x="0" y="0"/>
              <a:ext cx="2507493" cy="683298"/>
            </a:xfrm>
            <a:custGeom>
              <a:avLst/>
              <a:gdLst/>
              <a:ahLst/>
              <a:cxnLst/>
              <a:rect r="r" b="b" t="t" l="l"/>
              <a:pathLst>
                <a:path h="683298" w="2507493">
                  <a:moveTo>
                    <a:pt x="20329" y="0"/>
                  </a:moveTo>
                  <a:lnTo>
                    <a:pt x="2487164" y="0"/>
                  </a:lnTo>
                  <a:cubicBezTo>
                    <a:pt x="2498391" y="0"/>
                    <a:pt x="2507493" y="9102"/>
                    <a:pt x="2507493" y="20329"/>
                  </a:cubicBezTo>
                  <a:lnTo>
                    <a:pt x="2507493" y="662969"/>
                  </a:lnTo>
                  <a:cubicBezTo>
                    <a:pt x="2507493" y="674196"/>
                    <a:pt x="2498391" y="683298"/>
                    <a:pt x="2487164" y="683298"/>
                  </a:cubicBezTo>
                  <a:lnTo>
                    <a:pt x="20329" y="683298"/>
                  </a:lnTo>
                  <a:cubicBezTo>
                    <a:pt x="9102" y="683298"/>
                    <a:pt x="0" y="674196"/>
                    <a:pt x="0" y="662969"/>
                  </a:cubicBezTo>
                  <a:lnTo>
                    <a:pt x="0" y="20329"/>
                  </a:lnTo>
                  <a:cubicBezTo>
                    <a:pt x="0" y="9102"/>
                    <a:pt x="9102" y="0"/>
                    <a:pt x="20329" y="0"/>
                  </a:cubicBezTo>
                  <a:close/>
                </a:path>
              </a:pathLst>
            </a:custGeom>
            <a:solidFill>
              <a:srgbClr val="667ABE"/>
            </a:solidFill>
          </p:spPr>
        </p:sp>
        <p:sp>
          <p:nvSpPr>
            <p:cNvPr name="TextBox 29" id="29"/>
            <p:cNvSpPr txBox="true"/>
            <p:nvPr/>
          </p:nvSpPr>
          <p:spPr>
            <a:xfrm>
              <a:off x="0" y="-38100"/>
              <a:ext cx="2507493" cy="721398"/>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557778" y="7101311"/>
            <a:ext cx="8462482" cy="1700530"/>
          </a:xfrm>
          <a:prstGeom prst="rect">
            <a:avLst/>
          </a:prstGeom>
        </p:spPr>
        <p:txBody>
          <a:bodyPr anchor="t" rtlCol="false" tIns="0" lIns="0" bIns="0" rIns="0">
            <a:spAutoFit/>
          </a:bodyPr>
          <a:lstStyle/>
          <a:p>
            <a:pPr algn="l">
              <a:lnSpc>
                <a:spcPts val="3380"/>
              </a:lnSpc>
            </a:pPr>
            <a:r>
              <a:rPr lang="en-US" b="true" sz="2600">
                <a:solidFill>
                  <a:srgbClr val="F7F1EB"/>
                </a:solidFill>
                <a:latin typeface="Montserrat Bold"/>
                <a:ea typeface="Montserrat Bold"/>
                <a:cs typeface="Montserrat Bold"/>
                <a:sym typeface="Montserrat Bold"/>
              </a:rPr>
              <a:t>For example:</a:t>
            </a:r>
            <a:r>
              <a:rPr lang="en-US" sz="2600">
                <a:solidFill>
                  <a:srgbClr val="F7F1EB"/>
                </a:solidFill>
                <a:latin typeface="Montserrat"/>
                <a:ea typeface="Montserrat"/>
                <a:cs typeface="Montserrat"/>
                <a:sym typeface="Montserrat"/>
              </a:rPr>
              <a:t> </a:t>
            </a:r>
            <a:r>
              <a:rPr lang="en-US" sz="2600" i="true">
                <a:solidFill>
                  <a:srgbClr val="F7F1EB"/>
                </a:solidFill>
                <a:latin typeface="Montserrat Italics"/>
                <a:ea typeface="Montserrat Italics"/>
                <a:cs typeface="Montserrat Italics"/>
                <a:sym typeface="Montserrat Italics"/>
              </a:rPr>
              <a:t>Beneath the Iron Sky </a:t>
            </a:r>
            <a:r>
              <a:rPr lang="en-US" sz="2600">
                <a:solidFill>
                  <a:srgbClr val="F7F1EB"/>
                </a:solidFill>
                <a:latin typeface="Montserrat"/>
                <a:ea typeface="Montserrat"/>
                <a:cs typeface="Montserrat"/>
                <a:sym typeface="Montserrat"/>
              </a:rPr>
              <a:t>follows a linear progression from hope to despair, while </a:t>
            </a:r>
            <a:r>
              <a:rPr lang="en-US" sz="2600" i="true">
                <a:solidFill>
                  <a:srgbClr val="F7F1EB"/>
                </a:solidFill>
                <a:latin typeface="Montserrat Italics"/>
                <a:ea typeface="Montserrat Italics"/>
                <a:cs typeface="Montserrat Italics"/>
                <a:sym typeface="Montserrat Italics"/>
              </a:rPr>
              <a:t>The Whispering </a:t>
            </a:r>
            <a:r>
              <a:rPr lang="en-US" sz="2600">
                <a:solidFill>
                  <a:srgbClr val="F7F1EB"/>
                </a:solidFill>
                <a:latin typeface="Montserrat"/>
                <a:ea typeface="Montserrat"/>
                <a:cs typeface="Montserrat"/>
                <a:sym typeface="Montserrat"/>
              </a:rPr>
              <a:t>uses a cyclical structure mirroring the four seasons.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66307" y="-5599885"/>
            <a:ext cx="25560464" cy="9280080"/>
            <a:chOff x="0" y="0"/>
            <a:chExt cx="34080619" cy="12373440"/>
          </a:xfrm>
        </p:grpSpPr>
        <p:sp>
          <p:nvSpPr>
            <p:cNvPr name="Freeform 4" id="4"/>
            <p:cNvSpPr/>
            <p:nvPr/>
          </p:nvSpPr>
          <p:spPr>
            <a:xfrm flipH="true" flipV="false" rot="0">
              <a:off x="16711330" y="0"/>
              <a:ext cx="17369289" cy="12373440"/>
            </a:xfrm>
            <a:custGeom>
              <a:avLst/>
              <a:gdLst/>
              <a:ahLst/>
              <a:cxnLst/>
              <a:rect r="r" b="b" t="t" l="l"/>
              <a:pathLst>
                <a:path h="12373440" w="17369289">
                  <a:moveTo>
                    <a:pt x="17369289" y="0"/>
                  </a:moveTo>
                  <a:lnTo>
                    <a:pt x="0" y="0"/>
                  </a:lnTo>
                  <a:lnTo>
                    <a:pt x="0" y="12373440"/>
                  </a:lnTo>
                  <a:lnTo>
                    <a:pt x="17369289" y="12373440"/>
                  </a:lnTo>
                  <a:lnTo>
                    <a:pt x="1736928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0"/>
              <a:ext cx="17369289" cy="12373440"/>
            </a:xfrm>
            <a:custGeom>
              <a:avLst/>
              <a:gdLst/>
              <a:ahLst/>
              <a:cxnLst/>
              <a:rect r="r" b="b" t="t" l="l"/>
              <a:pathLst>
                <a:path h="12373440" w="17369289">
                  <a:moveTo>
                    <a:pt x="0" y="0"/>
                  </a:moveTo>
                  <a:lnTo>
                    <a:pt x="17369289" y="0"/>
                  </a:lnTo>
                  <a:lnTo>
                    <a:pt x="17369289" y="12373440"/>
                  </a:lnTo>
                  <a:lnTo>
                    <a:pt x="0" y="12373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6" id="6"/>
          <p:cNvGrpSpPr/>
          <p:nvPr/>
        </p:nvGrpSpPr>
        <p:grpSpPr>
          <a:xfrm rot="0">
            <a:off x="3311465" y="1268185"/>
            <a:ext cx="11665071" cy="1585416"/>
            <a:chOff x="0" y="0"/>
            <a:chExt cx="3072282" cy="417558"/>
          </a:xfrm>
        </p:grpSpPr>
        <p:sp>
          <p:nvSpPr>
            <p:cNvPr name="Freeform 7" id="7"/>
            <p:cNvSpPr/>
            <p:nvPr/>
          </p:nvSpPr>
          <p:spPr>
            <a:xfrm flipH="false" flipV="false" rot="0">
              <a:off x="0" y="0"/>
              <a:ext cx="3072282" cy="417558"/>
            </a:xfrm>
            <a:custGeom>
              <a:avLst/>
              <a:gdLst/>
              <a:ahLst/>
              <a:cxnLst/>
              <a:rect r="r" b="b" t="t" l="l"/>
              <a:pathLst>
                <a:path h="417558" w="3072282">
                  <a:moveTo>
                    <a:pt x="16592" y="0"/>
                  </a:moveTo>
                  <a:lnTo>
                    <a:pt x="3055690" y="0"/>
                  </a:lnTo>
                  <a:cubicBezTo>
                    <a:pt x="3060091" y="0"/>
                    <a:pt x="3064311" y="1748"/>
                    <a:pt x="3067422" y="4860"/>
                  </a:cubicBezTo>
                  <a:cubicBezTo>
                    <a:pt x="3070534" y="7971"/>
                    <a:pt x="3072282" y="12192"/>
                    <a:pt x="3072282" y="16592"/>
                  </a:cubicBezTo>
                  <a:lnTo>
                    <a:pt x="3072282" y="400966"/>
                  </a:lnTo>
                  <a:cubicBezTo>
                    <a:pt x="3072282" y="410130"/>
                    <a:pt x="3064853" y="417558"/>
                    <a:pt x="3055690" y="417558"/>
                  </a:cubicBezTo>
                  <a:lnTo>
                    <a:pt x="16592" y="417558"/>
                  </a:lnTo>
                  <a:cubicBezTo>
                    <a:pt x="7429" y="417558"/>
                    <a:pt x="0" y="410130"/>
                    <a:pt x="0" y="400966"/>
                  </a:cubicBezTo>
                  <a:lnTo>
                    <a:pt x="0" y="16592"/>
                  </a:lnTo>
                  <a:cubicBezTo>
                    <a:pt x="0" y="7429"/>
                    <a:pt x="7429" y="0"/>
                    <a:pt x="16592" y="0"/>
                  </a:cubicBezTo>
                  <a:close/>
                </a:path>
              </a:pathLst>
            </a:custGeom>
            <a:solidFill>
              <a:srgbClr val="FEC045"/>
            </a:solidFill>
          </p:spPr>
        </p:sp>
        <p:sp>
          <p:nvSpPr>
            <p:cNvPr name="TextBox 8" id="8"/>
            <p:cNvSpPr txBox="true"/>
            <p:nvPr/>
          </p:nvSpPr>
          <p:spPr>
            <a:xfrm>
              <a:off x="0" y="-38100"/>
              <a:ext cx="3072282" cy="45565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814625" y="1586063"/>
            <a:ext cx="10658750" cy="1608357"/>
          </a:xfrm>
          <a:prstGeom prst="rect">
            <a:avLst/>
          </a:prstGeom>
        </p:spPr>
        <p:txBody>
          <a:bodyPr anchor="t" rtlCol="false" tIns="0" lIns="0" bIns="0" rIns="0">
            <a:spAutoFit/>
          </a:bodyPr>
          <a:lstStyle/>
          <a:p>
            <a:pPr algn="ctr">
              <a:lnSpc>
                <a:spcPts val="9611"/>
              </a:lnSpc>
            </a:pPr>
            <a:r>
              <a:rPr lang="en-US" sz="12013" spc="-120">
                <a:solidFill>
                  <a:srgbClr val="482D10"/>
                </a:solidFill>
                <a:latin typeface="Impact"/>
                <a:ea typeface="Impact"/>
                <a:cs typeface="Impact"/>
                <a:sym typeface="Impact"/>
              </a:rPr>
              <a:t>VALUES &amp; ATTITUDES</a:t>
            </a:r>
          </a:p>
        </p:txBody>
      </p:sp>
      <p:grpSp>
        <p:nvGrpSpPr>
          <p:cNvPr name="Group 10" id="10"/>
          <p:cNvGrpSpPr/>
          <p:nvPr/>
        </p:nvGrpSpPr>
        <p:grpSpPr>
          <a:xfrm rot="0">
            <a:off x="1038624" y="3390890"/>
            <a:ext cx="5799621" cy="917356"/>
            <a:chOff x="0" y="0"/>
            <a:chExt cx="1527472" cy="241608"/>
          </a:xfrm>
        </p:grpSpPr>
        <p:sp>
          <p:nvSpPr>
            <p:cNvPr name="Freeform 11" id="11"/>
            <p:cNvSpPr/>
            <p:nvPr/>
          </p:nvSpPr>
          <p:spPr>
            <a:xfrm flipH="false" flipV="false" rot="0">
              <a:off x="0" y="0"/>
              <a:ext cx="1527472" cy="241608"/>
            </a:xfrm>
            <a:custGeom>
              <a:avLst/>
              <a:gdLst/>
              <a:ahLst/>
              <a:cxnLst/>
              <a:rect r="r" b="b" t="t" l="l"/>
              <a:pathLst>
                <a:path h="241608" w="1527472">
                  <a:moveTo>
                    <a:pt x="33373" y="0"/>
                  </a:moveTo>
                  <a:lnTo>
                    <a:pt x="1494100" y="0"/>
                  </a:lnTo>
                  <a:cubicBezTo>
                    <a:pt x="1512531" y="0"/>
                    <a:pt x="1527472" y="14941"/>
                    <a:pt x="1527472" y="33373"/>
                  </a:cubicBezTo>
                  <a:lnTo>
                    <a:pt x="1527472" y="208236"/>
                  </a:lnTo>
                  <a:cubicBezTo>
                    <a:pt x="1527472" y="217087"/>
                    <a:pt x="1523956" y="225575"/>
                    <a:pt x="1517697" y="231834"/>
                  </a:cubicBezTo>
                  <a:cubicBezTo>
                    <a:pt x="1511439" y="238092"/>
                    <a:pt x="1502951" y="241608"/>
                    <a:pt x="1494100" y="241608"/>
                  </a:cubicBezTo>
                  <a:lnTo>
                    <a:pt x="33373" y="241608"/>
                  </a:lnTo>
                  <a:cubicBezTo>
                    <a:pt x="24522" y="241608"/>
                    <a:pt x="16033" y="238092"/>
                    <a:pt x="9775" y="231834"/>
                  </a:cubicBezTo>
                  <a:cubicBezTo>
                    <a:pt x="3516" y="225575"/>
                    <a:pt x="0" y="217087"/>
                    <a:pt x="0" y="208236"/>
                  </a:cubicBezTo>
                  <a:lnTo>
                    <a:pt x="0" y="33373"/>
                  </a:lnTo>
                  <a:cubicBezTo>
                    <a:pt x="0" y="24522"/>
                    <a:pt x="3516" y="16033"/>
                    <a:pt x="9775" y="9775"/>
                  </a:cubicBezTo>
                  <a:cubicBezTo>
                    <a:pt x="16033" y="3516"/>
                    <a:pt x="24522" y="0"/>
                    <a:pt x="33373" y="0"/>
                  </a:cubicBezTo>
                  <a:close/>
                </a:path>
              </a:pathLst>
            </a:custGeom>
            <a:solidFill>
              <a:srgbClr val="6C4823"/>
            </a:solidFill>
          </p:spPr>
        </p:sp>
        <p:sp>
          <p:nvSpPr>
            <p:cNvPr name="TextBox 12" id="12"/>
            <p:cNvSpPr txBox="true"/>
            <p:nvPr/>
          </p:nvSpPr>
          <p:spPr>
            <a:xfrm>
              <a:off x="0" y="-38100"/>
              <a:ext cx="1527472" cy="27970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38624" y="4531044"/>
            <a:ext cx="5799621" cy="4727256"/>
            <a:chOff x="0" y="0"/>
            <a:chExt cx="1527472" cy="1245039"/>
          </a:xfrm>
        </p:grpSpPr>
        <p:sp>
          <p:nvSpPr>
            <p:cNvPr name="Freeform 14" id="14"/>
            <p:cNvSpPr/>
            <p:nvPr/>
          </p:nvSpPr>
          <p:spPr>
            <a:xfrm flipH="false" flipV="false" rot="0">
              <a:off x="0" y="0"/>
              <a:ext cx="1527472" cy="1245039"/>
            </a:xfrm>
            <a:custGeom>
              <a:avLst/>
              <a:gdLst/>
              <a:ahLst/>
              <a:cxnLst/>
              <a:rect r="r" b="b" t="t" l="l"/>
              <a:pathLst>
                <a:path h="1245039" w="1527472">
                  <a:moveTo>
                    <a:pt x="33373" y="0"/>
                  </a:moveTo>
                  <a:lnTo>
                    <a:pt x="1494100" y="0"/>
                  </a:lnTo>
                  <a:cubicBezTo>
                    <a:pt x="1512531" y="0"/>
                    <a:pt x="1527472" y="14941"/>
                    <a:pt x="1527472" y="33373"/>
                  </a:cubicBezTo>
                  <a:lnTo>
                    <a:pt x="1527472" y="1211666"/>
                  </a:lnTo>
                  <a:cubicBezTo>
                    <a:pt x="1527472" y="1220517"/>
                    <a:pt x="1523956" y="1229006"/>
                    <a:pt x="1517697" y="1235264"/>
                  </a:cubicBezTo>
                  <a:cubicBezTo>
                    <a:pt x="1511439" y="1241523"/>
                    <a:pt x="1502951" y="1245039"/>
                    <a:pt x="1494100" y="1245039"/>
                  </a:cubicBezTo>
                  <a:lnTo>
                    <a:pt x="33373" y="1245039"/>
                  </a:lnTo>
                  <a:cubicBezTo>
                    <a:pt x="24522" y="1245039"/>
                    <a:pt x="16033" y="1241523"/>
                    <a:pt x="9775" y="1235264"/>
                  </a:cubicBezTo>
                  <a:cubicBezTo>
                    <a:pt x="3516" y="1229006"/>
                    <a:pt x="0" y="1220517"/>
                    <a:pt x="0" y="1211666"/>
                  </a:cubicBezTo>
                  <a:lnTo>
                    <a:pt x="0" y="33373"/>
                  </a:lnTo>
                  <a:cubicBezTo>
                    <a:pt x="0" y="24522"/>
                    <a:pt x="3516" y="16033"/>
                    <a:pt x="9775" y="9775"/>
                  </a:cubicBezTo>
                  <a:cubicBezTo>
                    <a:pt x="16033" y="3516"/>
                    <a:pt x="24522" y="0"/>
                    <a:pt x="33373" y="0"/>
                  </a:cubicBezTo>
                  <a:close/>
                </a:path>
              </a:pathLst>
            </a:custGeom>
            <a:solidFill>
              <a:srgbClr val="F7F1EB"/>
            </a:solidFill>
          </p:spPr>
        </p:sp>
        <p:sp>
          <p:nvSpPr>
            <p:cNvPr name="TextBox 15" id="15"/>
            <p:cNvSpPr txBox="true"/>
            <p:nvPr/>
          </p:nvSpPr>
          <p:spPr>
            <a:xfrm>
              <a:off x="0" y="-38100"/>
              <a:ext cx="1527472" cy="1283139"/>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369670" y="3632716"/>
            <a:ext cx="5137530" cy="414655"/>
          </a:xfrm>
          <a:prstGeom prst="rect">
            <a:avLst/>
          </a:prstGeom>
        </p:spPr>
        <p:txBody>
          <a:bodyPr anchor="t" rtlCol="false" tIns="0" lIns="0" bIns="0" rIns="0">
            <a:spAutoFit/>
          </a:bodyPr>
          <a:lstStyle/>
          <a:p>
            <a:pPr algn="ctr">
              <a:lnSpc>
                <a:spcPts val="3380"/>
              </a:lnSpc>
            </a:pPr>
            <a:r>
              <a:rPr lang="en-US" b="true" sz="2600">
                <a:solidFill>
                  <a:srgbClr val="F7F1EB"/>
                </a:solidFill>
                <a:latin typeface="Montserrat Bold"/>
                <a:ea typeface="Montserrat Bold"/>
                <a:cs typeface="Montserrat Bold"/>
                <a:sym typeface="Montserrat Bold"/>
              </a:rPr>
              <a:t>Guiding Questions</a:t>
            </a:r>
          </a:p>
        </p:txBody>
      </p:sp>
      <p:sp>
        <p:nvSpPr>
          <p:cNvPr name="TextBox 17" id="17"/>
          <p:cNvSpPr txBox="true"/>
          <p:nvPr/>
        </p:nvSpPr>
        <p:spPr>
          <a:xfrm rot="0">
            <a:off x="1496302" y="4938237"/>
            <a:ext cx="4884265" cy="3893820"/>
          </a:xfrm>
          <a:prstGeom prst="rect">
            <a:avLst/>
          </a:prstGeom>
        </p:spPr>
        <p:txBody>
          <a:bodyPr anchor="t" rtlCol="false" tIns="0" lIns="0" bIns="0" rIns="0">
            <a:spAutoFit/>
          </a:bodyPr>
          <a:lstStyle/>
          <a:p>
            <a:pPr algn="l" marL="518162" indent="-259081" lvl="1">
              <a:lnSpc>
                <a:spcPts val="3120"/>
              </a:lnSpc>
              <a:buFont typeface="Arial"/>
              <a:buChar char="•"/>
            </a:pPr>
            <a:r>
              <a:rPr lang="en-US" sz="2400">
                <a:solidFill>
                  <a:srgbClr val="000000"/>
                </a:solidFill>
                <a:latin typeface="Montserrat"/>
                <a:ea typeface="Montserrat"/>
                <a:cs typeface="Montserrat"/>
                <a:sym typeface="Montserrat"/>
              </a:rPr>
              <a:t>What values, attitudes or beliefs are emphasised in each text (i.e. through characters, plot, theme)?</a:t>
            </a:r>
          </a:p>
          <a:p>
            <a:pPr algn="l" marL="518162" indent="-259081" lvl="1">
              <a:lnSpc>
                <a:spcPts val="3120"/>
              </a:lnSpc>
              <a:buFont typeface="Arial"/>
              <a:buChar char="•"/>
            </a:pPr>
            <a:r>
              <a:rPr lang="en-US" sz="2400">
                <a:solidFill>
                  <a:srgbClr val="000000"/>
                </a:solidFill>
                <a:latin typeface="Montserrat"/>
                <a:ea typeface="Montserrat"/>
                <a:cs typeface="Montserrat"/>
                <a:sym typeface="Montserrat"/>
              </a:rPr>
              <a:t>Are there any that are shared or are they contrasting ?</a:t>
            </a:r>
          </a:p>
          <a:p>
            <a:pPr algn="l" marL="518162" indent="-259081" lvl="1">
              <a:lnSpc>
                <a:spcPts val="3120"/>
              </a:lnSpc>
              <a:buFont typeface="Arial"/>
              <a:buChar char="•"/>
            </a:pPr>
            <a:r>
              <a:rPr lang="en-US" sz="2400">
                <a:solidFill>
                  <a:srgbClr val="000000"/>
                </a:solidFill>
                <a:latin typeface="Montserrat"/>
                <a:ea typeface="Montserrat"/>
                <a:cs typeface="Montserrat"/>
                <a:sym typeface="Montserrat"/>
              </a:rPr>
              <a:t>How do these shape characters’ choices and audience interpretation?</a:t>
            </a:r>
          </a:p>
        </p:txBody>
      </p:sp>
      <p:grpSp>
        <p:nvGrpSpPr>
          <p:cNvPr name="Group 18" id="18"/>
          <p:cNvGrpSpPr/>
          <p:nvPr/>
        </p:nvGrpSpPr>
        <p:grpSpPr>
          <a:xfrm rot="0">
            <a:off x="7257345" y="3390890"/>
            <a:ext cx="2701331" cy="2556774"/>
            <a:chOff x="0" y="0"/>
            <a:chExt cx="711462" cy="673389"/>
          </a:xfrm>
        </p:grpSpPr>
        <p:sp>
          <p:nvSpPr>
            <p:cNvPr name="Freeform 19" id="19"/>
            <p:cNvSpPr/>
            <p:nvPr/>
          </p:nvSpPr>
          <p:spPr>
            <a:xfrm flipH="false" flipV="false" rot="0">
              <a:off x="0" y="0"/>
              <a:ext cx="711462" cy="673389"/>
            </a:xfrm>
            <a:custGeom>
              <a:avLst/>
              <a:gdLst/>
              <a:ahLst/>
              <a:cxnLst/>
              <a:rect r="r" b="b" t="t" l="l"/>
              <a:pathLst>
                <a:path h="673389" w="711462">
                  <a:moveTo>
                    <a:pt x="71649" y="0"/>
                  </a:moveTo>
                  <a:lnTo>
                    <a:pt x="639812" y="0"/>
                  </a:lnTo>
                  <a:cubicBezTo>
                    <a:pt x="679383" y="0"/>
                    <a:pt x="711462" y="32078"/>
                    <a:pt x="711462" y="71649"/>
                  </a:cubicBezTo>
                  <a:lnTo>
                    <a:pt x="711462" y="601740"/>
                  </a:lnTo>
                  <a:cubicBezTo>
                    <a:pt x="711462" y="620742"/>
                    <a:pt x="703913" y="638967"/>
                    <a:pt x="690476" y="652403"/>
                  </a:cubicBezTo>
                  <a:cubicBezTo>
                    <a:pt x="677039" y="665840"/>
                    <a:pt x="658815" y="673389"/>
                    <a:pt x="639812" y="673389"/>
                  </a:cubicBezTo>
                  <a:lnTo>
                    <a:pt x="71649" y="673389"/>
                  </a:lnTo>
                  <a:cubicBezTo>
                    <a:pt x="32078" y="673389"/>
                    <a:pt x="0" y="641310"/>
                    <a:pt x="0" y="601740"/>
                  </a:cubicBezTo>
                  <a:lnTo>
                    <a:pt x="0" y="71649"/>
                  </a:lnTo>
                  <a:cubicBezTo>
                    <a:pt x="0" y="32078"/>
                    <a:pt x="32078" y="0"/>
                    <a:pt x="71649" y="0"/>
                  </a:cubicBezTo>
                  <a:close/>
                </a:path>
              </a:pathLst>
            </a:custGeom>
            <a:solidFill>
              <a:srgbClr val="6C4823"/>
            </a:solidFill>
          </p:spPr>
        </p:sp>
        <p:sp>
          <p:nvSpPr>
            <p:cNvPr name="TextBox 20" id="20"/>
            <p:cNvSpPr txBox="true"/>
            <p:nvPr/>
          </p:nvSpPr>
          <p:spPr>
            <a:xfrm>
              <a:off x="0" y="-38100"/>
              <a:ext cx="711462" cy="711489"/>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0223936" y="3390890"/>
            <a:ext cx="7035364" cy="2556774"/>
            <a:chOff x="0" y="0"/>
            <a:chExt cx="1852935" cy="673389"/>
          </a:xfrm>
        </p:grpSpPr>
        <p:sp>
          <p:nvSpPr>
            <p:cNvPr name="Freeform 22" id="22"/>
            <p:cNvSpPr/>
            <p:nvPr/>
          </p:nvSpPr>
          <p:spPr>
            <a:xfrm flipH="false" flipV="false" rot="0">
              <a:off x="0" y="0"/>
              <a:ext cx="1852935" cy="673389"/>
            </a:xfrm>
            <a:custGeom>
              <a:avLst/>
              <a:gdLst/>
              <a:ahLst/>
              <a:cxnLst/>
              <a:rect r="r" b="b" t="t" l="l"/>
              <a:pathLst>
                <a:path h="673389" w="1852935">
                  <a:moveTo>
                    <a:pt x="27511" y="0"/>
                  </a:moveTo>
                  <a:lnTo>
                    <a:pt x="1825425" y="0"/>
                  </a:lnTo>
                  <a:cubicBezTo>
                    <a:pt x="1840618" y="0"/>
                    <a:pt x="1852935" y="12317"/>
                    <a:pt x="1852935" y="27511"/>
                  </a:cubicBezTo>
                  <a:lnTo>
                    <a:pt x="1852935" y="645878"/>
                  </a:lnTo>
                  <a:cubicBezTo>
                    <a:pt x="1852935" y="653174"/>
                    <a:pt x="1850037" y="660172"/>
                    <a:pt x="1844878" y="665331"/>
                  </a:cubicBezTo>
                  <a:cubicBezTo>
                    <a:pt x="1839718" y="670490"/>
                    <a:pt x="1832721" y="673389"/>
                    <a:pt x="1825425" y="673389"/>
                  </a:cubicBezTo>
                  <a:lnTo>
                    <a:pt x="27511" y="673389"/>
                  </a:lnTo>
                  <a:cubicBezTo>
                    <a:pt x="20214" y="673389"/>
                    <a:pt x="13217" y="670490"/>
                    <a:pt x="8058" y="665331"/>
                  </a:cubicBezTo>
                  <a:cubicBezTo>
                    <a:pt x="2898" y="660172"/>
                    <a:pt x="0" y="653174"/>
                    <a:pt x="0" y="645878"/>
                  </a:cubicBezTo>
                  <a:lnTo>
                    <a:pt x="0" y="27511"/>
                  </a:lnTo>
                  <a:cubicBezTo>
                    <a:pt x="0" y="20214"/>
                    <a:pt x="2898" y="13217"/>
                    <a:pt x="8058" y="8058"/>
                  </a:cubicBezTo>
                  <a:cubicBezTo>
                    <a:pt x="13217" y="2898"/>
                    <a:pt x="20214" y="0"/>
                    <a:pt x="27511" y="0"/>
                  </a:cubicBezTo>
                  <a:close/>
                </a:path>
              </a:pathLst>
            </a:custGeom>
            <a:solidFill>
              <a:srgbClr val="F7F1EB"/>
            </a:solidFill>
          </p:spPr>
        </p:sp>
        <p:sp>
          <p:nvSpPr>
            <p:cNvPr name="TextBox 23" id="23"/>
            <p:cNvSpPr txBox="true"/>
            <p:nvPr/>
          </p:nvSpPr>
          <p:spPr>
            <a:xfrm>
              <a:off x="0" y="-38100"/>
              <a:ext cx="1852935" cy="711489"/>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7411539" y="4452424"/>
            <a:ext cx="2392944" cy="414655"/>
          </a:xfrm>
          <a:prstGeom prst="rect">
            <a:avLst/>
          </a:prstGeom>
        </p:spPr>
        <p:txBody>
          <a:bodyPr anchor="t" rtlCol="false" tIns="0" lIns="0" bIns="0" rIns="0">
            <a:spAutoFit/>
          </a:bodyPr>
          <a:lstStyle/>
          <a:p>
            <a:pPr algn="ctr">
              <a:lnSpc>
                <a:spcPts val="3380"/>
              </a:lnSpc>
            </a:pPr>
            <a:r>
              <a:rPr lang="en-US" b="true" sz="2600">
                <a:solidFill>
                  <a:srgbClr val="F7F1EB"/>
                </a:solidFill>
                <a:latin typeface="Montserrat Bold"/>
                <a:ea typeface="Montserrat Bold"/>
                <a:cs typeface="Montserrat Bold"/>
                <a:sym typeface="Montserrat Bold"/>
              </a:rPr>
              <a:t>Definition</a:t>
            </a:r>
          </a:p>
        </p:txBody>
      </p:sp>
      <p:sp>
        <p:nvSpPr>
          <p:cNvPr name="TextBox 25" id="25"/>
          <p:cNvSpPr txBox="true"/>
          <p:nvPr/>
        </p:nvSpPr>
        <p:spPr>
          <a:xfrm rot="0">
            <a:off x="10606376" y="3689154"/>
            <a:ext cx="6351950" cy="1941195"/>
          </a:xfrm>
          <a:prstGeom prst="rect">
            <a:avLst/>
          </a:prstGeom>
        </p:spPr>
        <p:txBody>
          <a:bodyPr anchor="t" rtlCol="false" tIns="0" lIns="0" bIns="0" rIns="0">
            <a:spAutoFit/>
          </a:bodyPr>
          <a:lstStyle/>
          <a:p>
            <a:pPr algn="l">
              <a:lnSpc>
                <a:spcPts val="3120"/>
              </a:lnSpc>
            </a:pPr>
            <a:r>
              <a:rPr lang="en-US" sz="2400">
                <a:solidFill>
                  <a:srgbClr val="000000"/>
                </a:solidFill>
                <a:latin typeface="Montserrat"/>
                <a:ea typeface="Montserrat"/>
                <a:cs typeface="Montserrat"/>
                <a:sym typeface="Montserrat"/>
              </a:rPr>
              <a:t>The principles, morals, and worldviews expressed or implied in a text, showing what the creator considers important and influencing how audiences interpret characters, events, and themes.</a:t>
            </a:r>
          </a:p>
        </p:txBody>
      </p:sp>
      <p:grpSp>
        <p:nvGrpSpPr>
          <p:cNvPr name="Group 26" id="26"/>
          <p:cNvGrpSpPr/>
          <p:nvPr/>
        </p:nvGrpSpPr>
        <p:grpSpPr>
          <a:xfrm rot="0">
            <a:off x="7257345" y="6297785"/>
            <a:ext cx="10001955" cy="2960515"/>
            <a:chOff x="0" y="0"/>
            <a:chExt cx="2634260" cy="779724"/>
          </a:xfrm>
        </p:grpSpPr>
        <p:sp>
          <p:nvSpPr>
            <p:cNvPr name="Freeform 27" id="27"/>
            <p:cNvSpPr/>
            <p:nvPr/>
          </p:nvSpPr>
          <p:spPr>
            <a:xfrm flipH="false" flipV="false" rot="0">
              <a:off x="0" y="0"/>
              <a:ext cx="2634260" cy="779724"/>
            </a:xfrm>
            <a:custGeom>
              <a:avLst/>
              <a:gdLst/>
              <a:ahLst/>
              <a:cxnLst/>
              <a:rect r="r" b="b" t="t" l="l"/>
              <a:pathLst>
                <a:path h="779724" w="2634260">
                  <a:moveTo>
                    <a:pt x="19351" y="0"/>
                  </a:moveTo>
                  <a:lnTo>
                    <a:pt x="2614909" y="0"/>
                  </a:lnTo>
                  <a:cubicBezTo>
                    <a:pt x="2620041" y="0"/>
                    <a:pt x="2624963" y="2039"/>
                    <a:pt x="2628592" y="5668"/>
                  </a:cubicBezTo>
                  <a:cubicBezTo>
                    <a:pt x="2632221" y="9297"/>
                    <a:pt x="2634260" y="14219"/>
                    <a:pt x="2634260" y="19351"/>
                  </a:cubicBezTo>
                  <a:lnTo>
                    <a:pt x="2634260" y="760373"/>
                  </a:lnTo>
                  <a:cubicBezTo>
                    <a:pt x="2634260" y="765505"/>
                    <a:pt x="2632221" y="770427"/>
                    <a:pt x="2628592" y="774056"/>
                  </a:cubicBezTo>
                  <a:cubicBezTo>
                    <a:pt x="2624963" y="777685"/>
                    <a:pt x="2620041" y="779724"/>
                    <a:pt x="2614909" y="779724"/>
                  </a:cubicBezTo>
                  <a:lnTo>
                    <a:pt x="19351" y="779724"/>
                  </a:lnTo>
                  <a:cubicBezTo>
                    <a:pt x="8664" y="779724"/>
                    <a:pt x="0" y="771060"/>
                    <a:pt x="0" y="760373"/>
                  </a:cubicBezTo>
                  <a:lnTo>
                    <a:pt x="0" y="19351"/>
                  </a:lnTo>
                  <a:cubicBezTo>
                    <a:pt x="0" y="8664"/>
                    <a:pt x="8664" y="0"/>
                    <a:pt x="19351" y="0"/>
                  </a:cubicBezTo>
                  <a:close/>
                </a:path>
              </a:pathLst>
            </a:custGeom>
            <a:solidFill>
              <a:srgbClr val="AA8661"/>
            </a:solidFill>
          </p:spPr>
        </p:sp>
        <p:sp>
          <p:nvSpPr>
            <p:cNvPr name="TextBox 28" id="28"/>
            <p:cNvSpPr txBox="true"/>
            <p:nvPr/>
          </p:nvSpPr>
          <p:spPr>
            <a:xfrm>
              <a:off x="0" y="-38100"/>
              <a:ext cx="2634260" cy="817824"/>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7719976" y="6598037"/>
            <a:ext cx="9076693" cy="2331720"/>
          </a:xfrm>
          <a:prstGeom prst="rect">
            <a:avLst/>
          </a:prstGeom>
        </p:spPr>
        <p:txBody>
          <a:bodyPr anchor="t" rtlCol="false" tIns="0" lIns="0" bIns="0" rIns="0">
            <a:spAutoFit/>
          </a:bodyPr>
          <a:lstStyle/>
          <a:p>
            <a:pPr algn="l">
              <a:lnSpc>
                <a:spcPts val="3120"/>
              </a:lnSpc>
            </a:pPr>
            <a:r>
              <a:rPr lang="en-US" b="true" sz="2400">
                <a:solidFill>
                  <a:srgbClr val="F7F1EB"/>
                </a:solidFill>
                <a:latin typeface="Montserrat Bold"/>
                <a:ea typeface="Montserrat Bold"/>
                <a:cs typeface="Montserrat Bold"/>
                <a:sym typeface="Montserrat Bold"/>
              </a:rPr>
              <a:t>For example:</a:t>
            </a:r>
            <a:r>
              <a:rPr lang="en-US" sz="2400">
                <a:solidFill>
                  <a:srgbClr val="F7F1EB"/>
                </a:solidFill>
                <a:latin typeface="Montserrat"/>
                <a:ea typeface="Montserrat"/>
                <a:cs typeface="Montserrat"/>
                <a:sym typeface="Montserrat"/>
              </a:rPr>
              <a:t> The novel, </a:t>
            </a:r>
            <a:r>
              <a:rPr lang="en-US" sz="2400" i="true">
                <a:solidFill>
                  <a:srgbClr val="F7F1EB"/>
                </a:solidFill>
                <a:latin typeface="Montserrat Italics"/>
                <a:ea typeface="Montserrat Italics"/>
                <a:cs typeface="Montserrat Italics"/>
                <a:sym typeface="Montserrat Italics"/>
              </a:rPr>
              <a:t>Crimson</a:t>
            </a:r>
            <a:r>
              <a:rPr lang="en-US" sz="2400">
                <a:solidFill>
                  <a:srgbClr val="F7F1EB"/>
                </a:solidFill>
                <a:latin typeface="Montserrat"/>
                <a:ea typeface="Montserrat"/>
                <a:cs typeface="Montserrat"/>
                <a:sym typeface="Montserrat"/>
              </a:rPr>
              <a:t>, values collective responsibility over individual ambition. In contrast, the film, </a:t>
            </a:r>
            <a:r>
              <a:rPr lang="en-US" sz="2400" i="true">
                <a:solidFill>
                  <a:srgbClr val="F7F1EB"/>
                </a:solidFill>
                <a:latin typeface="Montserrat Italics"/>
                <a:ea typeface="Montserrat Italics"/>
                <a:cs typeface="Montserrat Italics"/>
                <a:sym typeface="Montserrat Italics"/>
              </a:rPr>
              <a:t>The Paths We Take, </a:t>
            </a:r>
            <a:r>
              <a:rPr lang="en-US" sz="2400">
                <a:solidFill>
                  <a:srgbClr val="F7F1EB"/>
                </a:solidFill>
                <a:latin typeface="Montserrat"/>
                <a:ea typeface="Montserrat"/>
                <a:cs typeface="Montserrat"/>
                <a:sym typeface="Montserrat"/>
              </a:rPr>
              <a:t>values self-discovery while</a:t>
            </a:r>
            <a:r>
              <a:rPr lang="en-US" sz="2400">
                <a:solidFill>
                  <a:srgbClr val="F7F1EB"/>
                </a:solidFill>
                <a:latin typeface="Montserrat"/>
                <a:ea typeface="Montserrat"/>
                <a:cs typeface="Montserrat"/>
                <a:sym typeface="Montserrat"/>
              </a:rPr>
              <a:t> </a:t>
            </a:r>
            <a:r>
              <a:rPr lang="en-US" sz="2400">
                <a:solidFill>
                  <a:srgbClr val="F7F1EB"/>
                </a:solidFill>
                <a:latin typeface="Montserrat"/>
                <a:ea typeface="Montserrat"/>
                <a:cs typeface="Montserrat"/>
                <a:sym typeface="Montserrat"/>
              </a:rPr>
              <a:t>maintaining empat</a:t>
            </a:r>
            <a:r>
              <a:rPr lang="en-US" sz="2400">
                <a:solidFill>
                  <a:srgbClr val="F7F1EB"/>
                </a:solidFill>
                <a:latin typeface="Montserrat"/>
                <a:ea typeface="Montserrat"/>
                <a:cs typeface="Montserrat"/>
                <a:sym typeface="Montserrat"/>
              </a:rPr>
              <a:t>h</a:t>
            </a:r>
            <a:r>
              <a:rPr lang="en-US" sz="2400">
                <a:solidFill>
                  <a:srgbClr val="F7F1EB"/>
                </a:solidFill>
                <a:latin typeface="Montserrat"/>
                <a:ea typeface="Montserrat"/>
                <a:cs typeface="Montserrat"/>
                <a:sym typeface="Montserrat"/>
              </a:rPr>
              <a:t>y for</a:t>
            </a:r>
            <a:r>
              <a:rPr lang="en-US" sz="2400">
                <a:solidFill>
                  <a:srgbClr val="F7F1EB"/>
                </a:solidFill>
                <a:latin typeface="Montserrat"/>
                <a:ea typeface="Montserrat"/>
                <a:cs typeface="Montserrat"/>
                <a:sym typeface="Montserrat"/>
              </a:rPr>
              <a:t> </a:t>
            </a:r>
            <a:r>
              <a:rPr lang="en-US" sz="2400">
                <a:solidFill>
                  <a:srgbClr val="F7F1EB"/>
                </a:solidFill>
                <a:latin typeface="Montserrat"/>
                <a:ea typeface="Montserrat"/>
                <a:cs typeface="Montserrat"/>
                <a:sym typeface="Montserrat"/>
              </a:rPr>
              <a:t>ot</a:t>
            </a:r>
            <a:r>
              <a:rPr lang="en-US" sz="2400">
                <a:solidFill>
                  <a:srgbClr val="F7F1EB"/>
                </a:solidFill>
                <a:latin typeface="Montserrat"/>
                <a:ea typeface="Montserrat"/>
                <a:cs typeface="Montserrat"/>
                <a:sym typeface="Montserrat"/>
              </a:rPr>
              <a:t>h</a:t>
            </a:r>
            <a:r>
              <a:rPr lang="en-US" sz="2400">
                <a:solidFill>
                  <a:srgbClr val="F7F1EB"/>
                </a:solidFill>
                <a:latin typeface="Montserrat"/>
                <a:ea typeface="Montserrat"/>
                <a:cs typeface="Montserrat"/>
                <a:sym typeface="Montserrat"/>
              </a:rPr>
              <a:t>er</a:t>
            </a:r>
            <a:r>
              <a:rPr lang="en-US" sz="2400">
                <a:solidFill>
                  <a:srgbClr val="F7F1EB"/>
                </a:solidFill>
                <a:latin typeface="Montserrat"/>
                <a:ea typeface="Montserrat"/>
                <a:cs typeface="Montserrat"/>
                <a:sym typeface="Montserrat"/>
              </a:rPr>
              <a:t>s</a:t>
            </a:r>
            <a:r>
              <a:rPr lang="en-US" sz="2400">
                <a:solidFill>
                  <a:srgbClr val="F7F1EB"/>
                </a:solidFill>
                <a:latin typeface="Montserrat"/>
                <a:ea typeface="Montserrat"/>
                <a:cs typeface="Montserrat"/>
                <a:sym typeface="Montserrat"/>
              </a:rPr>
              <a:t>. Com</a:t>
            </a:r>
            <a:r>
              <a:rPr lang="en-US" sz="2400">
                <a:solidFill>
                  <a:srgbClr val="F7F1EB"/>
                </a:solidFill>
                <a:latin typeface="Montserrat"/>
                <a:ea typeface="Montserrat"/>
                <a:cs typeface="Montserrat"/>
                <a:sym typeface="Montserrat"/>
              </a:rPr>
              <a:t>p</a:t>
            </a:r>
            <a:r>
              <a:rPr lang="en-US" sz="2400">
                <a:solidFill>
                  <a:srgbClr val="F7F1EB"/>
                </a:solidFill>
                <a:latin typeface="Montserrat"/>
                <a:ea typeface="Montserrat"/>
                <a:cs typeface="Montserrat"/>
                <a:sym typeface="Montserrat"/>
              </a:rPr>
              <a:t>a</a:t>
            </a:r>
            <a:r>
              <a:rPr lang="en-US" sz="2400">
                <a:solidFill>
                  <a:srgbClr val="F7F1EB"/>
                </a:solidFill>
                <a:latin typeface="Montserrat"/>
                <a:ea typeface="Montserrat"/>
                <a:cs typeface="Montserrat"/>
                <a:sym typeface="Montserrat"/>
              </a:rPr>
              <a:t>r</a:t>
            </a:r>
            <a:r>
              <a:rPr lang="en-US" sz="2400">
                <a:solidFill>
                  <a:srgbClr val="F7F1EB"/>
                </a:solidFill>
                <a:latin typeface="Montserrat"/>
                <a:ea typeface="Montserrat"/>
                <a:cs typeface="Montserrat"/>
                <a:sym typeface="Montserrat"/>
              </a:rPr>
              <a:t>at</a:t>
            </a:r>
            <a:r>
              <a:rPr lang="en-US" sz="2400">
                <a:solidFill>
                  <a:srgbClr val="F7F1EB"/>
                </a:solidFill>
                <a:latin typeface="Montserrat"/>
                <a:ea typeface="Montserrat"/>
                <a:cs typeface="Montserrat"/>
                <a:sym typeface="Montserrat"/>
              </a:rPr>
              <a:t>i</a:t>
            </a:r>
            <a:r>
              <a:rPr lang="en-US" sz="2400">
                <a:solidFill>
                  <a:srgbClr val="F7F1EB"/>
                </a:solidFill>
                <a:latin typeface="Montserrat"/>
                <a:ea typeface="Montserrat"/>
                <a:cs typeface="Montserrat"/>
                <a:sym typeface="Montserrat"/>
              </a:rPr>
              <a:t>vely, both texts explore personal versus societal priorities, but they highlight different approaches to moral responsibility.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4846829"/>
            <a:ext cx="18226128" cy="6617248"/>
            <a:chOff x="0" y="0"/>
            <a:chExt cx="24301504" cy="8822997"/>
          </a:xfrm>
        </p:grpSpPr>
        <p:sp>
          <p:nvSpPr>
            <p:cNvPr name="Freeform 4" id="4"/>
            <p:cNvSpPr/>
            <p:nvPr/>
          </p:nvSpPr>
          <p:spPr>
            <a:xfrm flipH="true" flipV="false" rot="0">
              <a:off x="11916170" y="0"/>
              <a:ext cx="12385334" cy="8822997"/>
            </a:xfrm>
            <a:custGeom>
              <a:avLst/>
              <a:gdLst/>
              <a:ahLst/>
              <a:cxnLst/>
              <a:rect r="r" b="b" t="t" l="l"/>
              <a:pathLst>
                <a:path h="8822997" w="12385334">
                  <a:moveTo>
                    <a:pt x="12385334" y="0"/>
                  </a:moveTo>
                  <a:lnTo>
                    <a:pt x="0" y="0"/>
                  </a:lnTo>
                  <a:lnTo>
                    <a:pt x="0" y="8822997"/>
                  </a:lnTo>
                  <a:lnTo>
                    <a:pt x="12385334" y="8822997"/>
                  </a:lnTo>
                  <a:lnTo>
                    <a:pt x="1238533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0"/>
              <a:ext cx="12385334" cy="8822997"/>
            </a:xfrm>
            <a:custGeom>
              <a:avLst/>
              <a:gdLst/>
              <a:ahLst/>
              <a:cxnLst/>
              <a:rect r="r" b="b" t="t" l="l"/>
              <a:pathLst>
                <a:path h="8822997" w="12385334">
                  <a:moveTo>
                    <a:pt x="0" y="0"/>
                  </a:moveTo>
                  <a:lnTo>
                    <a:pt x="12385334" y="0"/>
                  </a:lnTo>
                  <a:lnTo>
                    <a:pt x="12385334" y="8822997"/>
                  </a:lnTo>
                  <a:lnTo>
                    <a:pt x="0" y="88229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6" id="6"/>
          <p:cNvGrpSpPr/>
          <p:nvPr/>
        </p:nvGrpSpPr>
        <p:grpSpPr>
          <a:xfrm rot="-10800000">
            <a:off x="0" y="8664611"/>
            <a:ext cx="18418732" cy="6687175"/>
            <a:chOff x="0" y="0"/>
            <a:chExt cx="24558310" cy="8916234"/>
          </a:xfrm>
        </p:grpSpPr>
        <p:sp>
          <p:nvSpPr>
            <p:cNvPr name="Freeform 7" id="7"/>
            <p:cNvSpPr/>
            <p:nvPr/>
          </p:nvSpPr>
          <p:spPr>
            <a:xfrm flipH="true" flipV="false" rot="0">
              <a:off x="12042094" y="0"/>
              <a:ext cx="12516216" cy="8916234"/>
            </a:xfrm>
            <a:custGeom>
              <a:avLst/>
              <a:gdLst/>
              <a:ahLst/>
              <a:cxnLst/>
              <a:rect r="r" b="b" t="t" l="l"/>
              <a:pathLst>
                <a:path h="8916234" w="12516216">
                  <a:moveTo>
                    <a:pt x="12516216" y="0"/>
                  </a:moveTo>
                  <a:lnTo>
                    <a:pt x="0" y="0"/>
                  </a:lnTo>
                  <a:lnTo>
                    <a:pt x="0" y="8916234"/>
                  </a:lnTo>
                  <a:lnTo>
                    <a:pt x="12516216" y="8916234"/>
                  </a:lnTo>
                  <a:lnTo>
                    <a:pt x="1251621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0" y="0"/>
              <a:ext cx="12516216" cy="8916234"/>
            </a:xfrm>
            <a:custGeom>
              <a:avLst/>
              <a:gdLst/>
              <a:ahLst/>
              <a:cxnLst/>
              <a:rect r="r" b="b" t="t" l="l"/>
              <a:pathLst>
                <a:path h="8916234" w="12516216">
                  <a:moveTo>
                    <a:pt x="0" y="0"/>
                  </a:moveTo>
                  <a:lnTo>
                    <a:pt x="12516216" y="0"/>
                  </a:lnTo>
                  <a:lnTo>
                    <a:pt x="12516216" y="8916234"/>
                  </a:lnTo>
                  <a:lnTo>
                    <a:pt x="0" y="89162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9" id="9"/>
          <p:cNvSpPr/>
          <p:nvPr/>
        </p:nvSpPr>
        <p:spPr>
          <a:xfrm flipH="false" flipV="false" rot="1769539">
            <a:off x="14722644" y="407415"/>
            <a:ext cx="4028067" cy="2504725"/>
          </a:xfrm>
          <a:custGeom>
            <a:avLst/>
            <a:gdLst/>
            <a:ahLst/>
            <a:cxnLst/>
            <a:rect r="r" b="b" t="t" l="l"/>
            <a:pathLst>
              <a:path h="2504725" w="4028067">
                <a:moveTo>
                  <a:pt x="0" y="0"/>
                </a:moveTo>
                <a:lnTo>
                  <a:pt x="4028066" y="0"/>
                </a:lnTo>
                <a:lnTo>
                  <a:pt x="4028066" y="2504725"/>
                </a:lnTo>
                <a:lnTo>
                  <a:pt x="0" y="25047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840239" y="3996068"/>
            <a:ext cx="3246248" cy="2278276"/>
          </a:xfrm>
          <a:custGeom>
            <a:avLst/>
            <a:gdLst/>
            <a:ahLst/>
            <a:cxnLst/>
            <a:rect r="r" b="b" t="t" l="l"/>
            <a:pathLst>
              <a:path h="2278276" w="3246248">
                <a:moveTo>
                  <a:pt x="0" y="0"/>
                </a:moveTo>
                <a:lnTo>
                  <a:pt x="3246248" y="0"/>
                </a:lnTo>
                <a:lnTo>
                  <a:pt x="3246248" y="2278276"/>
                </a:lnTo>
                <a:lnTo>
                  <a:pt x="0" y="22782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1066981">
            <a:off x="16714469" y="7066617"/>
            <a:ext cx="1384496" cy="2895335"/>
          </a:xfrm>
          <a:custGeom>
            <a:avLst/>
            <a:gdLst/>
            <a:ahLst/>
            <a:cxnLst/>
            <a:rect r="r" b="b" t="t" l="l"/>
            <a:pathLst>
              <a:path h="2895335" w="1384496">
                <a:moveTo>
                  <a:pt x="0" y="0"/>
                </a:moveTo>
                <a:lnTo>
                  <a:pt x="1384496" y="0"/>
                </a:lnTo>
                <a:lnTo>
                  <a:pt x="1384496" y="2895334"/>
                </a:lnTo>
                <a:lnTo>
                  <a:pt x="0" y="289533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323504" y="83680"/>
            <a:ext cx="3429616" cy="2656393"/>
          </a:xfrm>
          <a:custGeom>
            <a:avLst/>
            <a:gdLst/>
            <a:ahLst/>
            <a:cxnLst/>
            <a:rect r="r" b="b" t="t" l="l"/>
            <a:pathLst>
              <a:path h="2656393" w="3429616">
                <a:moveTo>
                  <a:pt x="0" y="0"/>
                </a:moveTo>
                <a:lnTo>
                  <a:pt x="3429616" y="0"/>
                </a:lnTo>
                <a:lnTo>
                  <a:pt x="3429616" y="2656393"/>
                </a:lnTo>
                <a:lnTo>
                  <a:pt x="0" y="265639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2082900">
            <a:off x="10502723" y="-697516"/>
            <a:ext cx="2577078" cy="2880880"/>
          </a:xfrm>
          <a:custGeom>
            <a:avLst/>
            <a:gdLst/>
            <a:ahLst/>
            <a:cxnLst/>
            <a:rect r="r" b="b" t="t" l="l"/>
            <a:pathLst>
              <a:path h="2880880" w="2577078">
                <a:moveTo>
                  <a:pt x="0" y="0"/>
                </a:moveTo>
                <a:lnTo>
                  <a:pt x="2577078" y="0"/>
                </a:lnTo>
                <a:lnTo>
                  <a:pt x="2577078" y="2880881"/>
                </a:lnTo>
                <a:lnTo>
                  <a:pt x="0" y="288088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10273457" y="9004924"/>
            <a:ext cx="4438449" cy="1960987"/>
          </a:xfrm>
          <a:custGeom>
            <a:avLst/>
            <a:gdLst/>
            <a:ahLst/>
            <a:cxnLst/>
            <a:rect r="r" b="b" t="t" l="l"/>
            <a:pathLst>
              <a:path h="1960987" w="4438449">
                <a:moveTo>
                  <a:pt x="0" y="0"/>
                </a:moveTo>
                <a:lnTo>
                  <a:pt x="4438449" y="0"/>
                </a:lnTo>
                <a:lnTo>
                  <a:pt x="4438449" y="1960987"/>
                </a:lnTo>
                <a:lnTo>
                  <a:pt x="0" y="196098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5209322" y="9044964"/>
            <a:ext cx="2959110" cy="1818508"/>
          </a:xfrm>
          <a:custGeom>
            <a:avLst/>
            <a:gdLst/>
            <a:ahLst/>
            <a:cxnLst/>
            <a:rect r="r" b="b" t="t" l="l"/>
            <a:pathLst>
              <a:path h="1818508" w="2959110">
                <a:moveTo>
                  <a:pt x="0" y="0"/>
                </a:moveTo>
                <a:lnTo>
                  <a:pt x="2959110" y="0"/>
                </a:lnTo>
                <a:lnTo>
                  <a:pt x="2959110" y="1818508"/>
                </a:lnTo>
                <a:lnTo>
                  <a:pt x="0" y="181850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16" id="16"/>
          <p:cNvGrpSpPr/>
          <p:nvPr/>
        </p:nvGrpSpPr>
        <p:grpSpPr>
          <a:xfrm rot="0">
            <a:off x="4254792" y="2759786"/>
            <a:ext cx="9778417" cy="4341261"/>
            <a:chOff x="0" y="0"/>
            <a:chExt cx="3430906" cy="1523197"/>
          </a:xfrm>
        </p:grpSpPr>
        <p:sp>
          <p:nvSpPr>
            <p:cNvPr name="Freeform 17" id="17"/>
            <p:cNvSpPr/>
            <p:nvPr/>
          </p:nvSpPr>
          <p:spPr>
            <a:xfrm flipH="false" flipV="false" rot="0">
              <a:off x="0" y="0"/>
              <a:ext cx="3430906" cy="1523197"/>
            </a:xfrm>
            <a:custGeom>
              <a:avLst/>
              <a:gdLst/>
              <a:ahLst/>
              <a:cxnLst/>
              <a:rect r="r" b="b" t="t" l="l"/>
              <a:pathLst>
                <a:path h="1523197" w="3430906">
                  <a:moveTo>
                    <a:pt x="19793" y="0"/>
                  </a:moveTo>
                  <a:lnTo>
                    <a:pt x="3411112" y="0"/>
                  </a:lnTo>
                  <a:cubicBezTo>
                    <a:pt x="3416362" y="0"/>
                    <a:pt x="3421396" y="2085"/>
                    <a:pt x="3425108" y="5797"/>
                  </a:cubicBezTo>
                  <a:cubicBezTo>
                    <a:pt x="3428820" y="9509"/>
                    <a:pt x="3430906" y="14544"/>
                    <a:pt x="3430906" y="19793"/>
                  </a:cubicBezTo>
                  <a:lnTo>
                    <a:pt x="3430906" y="1503404"/>
                  </a:lnTo>
                  <a:cubicBezTo>
                    <a:pt x="3430906" y="1508653"/>
                    <a:pt x="3428820" y="1513688"/>
                    <a:pt x="3425108" y="1517400"/>
                  </a:cubicBezTo>
                  <a:cubicBezTo>
                    <a:pt x="3421396" y="1521112"/>
                    <a:pt x="3416362" y="1523197"/>
                    <a:pt x="3411112" y="1523197"/>
                  </a:cubicBezTo>
                  <a:lnTo>
                    <a:pt x="19793" y="1523197"/>
                  </a:lnTo>
                  <a:cubicBezTo>
                    <a:pt x="14544" y="1523197"/>
                    <a:pt x="9509" y="1521112"/>
                    <a:pt x="5797" y="1517400"/>
                  </a:cubicBezTo>
                  <a:cubicBezTo>
                    <a:pt x="2085" y="1513688"/>
                    <a:pt x="0" y="1508653"/>
                    <a:pt x="0" y="1503404"/>
                  </a:cubicBezTo>
                  <a:lnTo>
                    <a:pt x="0" y="19793"/>
                  </a:lnTo>
                  <a:cubicBezTo>
                    <a:pt x="0" y="14544"/>
                    <a:pt x="2085" y="9509"/>
                    <a:pt x="5797" y="5797"/>
                  </a:cubicBezTo>
                  <a:cubicBezTo>
                    <a:pt x="9509" y="2085"/>
                    <a:pt x="14544" y="0"/>
                    <a:pt x="19793" y="0"/>
                  </a:cubicBezTo>
                  <a:close/>
                </a:path>
              </a:pathLst>
            </a:custGeom>
            <a:solidFill>
              <a:srgbClr val="FEC045"/>
            </a:solidFill>
          </p:spPr>
        </p:sp>
        <p:sp>
          <p:nvSpPr>
            <p:cNvPr name="TextBox 18" id="18"/>
            <p:cNvSpPr txBox="true"/>
            <p:nvPr/>
          </p:nvSpPr>
          <p:spPr>
            <a:xfrm>
              <a:off x="0" y="-38100"/>
              <a:ext cx="3430906" cy="1561297"/>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4311009" y="2907231"/>
            <a:ext cx="9665982" cy="4619983"/>
          </a:xfrm>
          <a:prstGeom prst="rect">
            <a:avLst/>
          </a:prstGeom>
        </p:spPr>
        <p:txBody>
          <a:bodyPr anchor="t" rtlCol="false" tIns="0" lIns="0" bIns="0" rIns="0">
            <a:spAutoFit/>
          </a:bodyPr>
          <a:lstStyle/>
          <a:p>
            <a:pPr algn="ctr">
              <a:lnSpc>
                <a:spcPts val="16514"/>
              </a:lnSpc>
            </a:pPr>
            <a:r>
              <a:rPr lang="en-US" sz="16514" spc="-165">
                <a:solidFill>
                  <a:srgbClr val="0F2F76"/>
                </a:solidFill>
                <a:latin typeface="Impact"/>
                <a:ea typeface="Impact"/>
                <a:cs typeface="Impact"/>
                <a:sym typeface="Impact"/>
              </a:rPr>
              <a:t>THANKS FOR LISTENING</a:t>
            </a:r>
          </a:p>
        </p:txBody>
      </p:sp>
      <p:sp>
        <p:nvSpPr>
          <p:cNvPr name="Freeform 20" id="20"/>
          <p:cNvSpPr/>
          <p:nvPr/>
        </p:nvSpPr>
        <p:spPr>
          <a:xfrm flipH="false" flipV="false" rot="0">
            <a:off x="-323504" y="7296186"/>
            <a:ext cx="3429616" cy="2625215"/>
          </a:xfrm>
          <a:custGeom>
            <a:avLst/>
            <a:gdLst/>
            <a:ahLst/>
            <a:cxnLst/>
            <a:rect r="r" b="b" t="t" l="l"/>
            <a:pathLst>
              <a:path h="2625215" w="3429616">
                <a:moveTo>
                  <a:pt x="0" y="0"/>
                </a:moveTo>
                <a:lnTo>
                  <a:pt x="3429616" y="0"/>
                </a:lnTo>
                <a:lnTo>
                  <a:pt x="3429616" y="2625215"/>
                </a:lnTo>
                <a:lnTo>
                  <a:pt x="0" y="262521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1" id="21"/>
          <p:cNvSpPr/>
          <p:nvPr/>
        </p:nvSpPr>
        <p:spPr>
          <a:xfrm flipH="false" flipV="false" rot="0">
            <a:off x="15972033" y="4048355"/>
            <a:ext cx="3698213" cy="1822210"/>
          </a:xfrm>
          <a:custGeom>
            <a:avLst/>
            <a:gdLst/>
            <a:ahLst/>
            <a:cxnLst/>
            <a:rect r="r" b="b" t="t" l="l"/>
            <a:pathLst>
              <a:path h="1822210" w="3698213">
                <a:moveTo>
                  <a:pt x="0" y="0"/>
                </a:moveTo>
                <a:lnTo>
                  <a:pt x="3698212" y="0"/>
                </a:lnTo>
                <a:lnTo>
                  <a:pt x="3698212" y="1822211"/>
                </a:lnTo>
                <a:lnTo>
                  <a:pt x="0" y="182221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2" id="22"/>
          <p:cNvSpPr/>
          <p:nvPr/>
        </p:nvSpPr>
        <p:spPr>
          <a:xfrm flipH="true" flipV="false" rot="0">
            <a:off x="4617242" y="-63286"/>
            <a:ext cx="3551190" cy="1833705"/>
          </a:xfrm>
          <a:custGeom>
            <a:avLst/>
            <a:gdLst/>
            <a:ahLst/>
            <a:cxnLst/>
            <a:rect r="r" b="b" t="t" l="l"/>
            <a:pathLst>
              <a:path h="1833705" w="3551190">
                <a:moveTo>
                  <a:pt x="3551190" y="0"/>
                </a:moveTo>
                <a:lnTo>
                  <a:pt x="0" y="0"/>
                </a:lnTo>
                <a:lnTo>
                  <a:pt x="0" y="1833705"/>
                </a:lnTo>
                <a:lnTo>
                  <a:pt x="3551190" y="1833705"/>
                </a:lnTo>
                <a:lnTo>
                  <a:pt x="355119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209913" y="4870853"/>
            <a:ext cx="3688092" cy="1595076"/>
            <a:chOff x="0" y="0"/>
            <a:chExt cx="971349" cy="420102"/>
          </a:xfrm>
        </p:grpSpPr>
        <p:sp>
          <p:nvSpPr>
            <p:cNvPr name="Freeform 4" id="4"/>
            <p:cNvSpPr/>
            <p:nvPr/>
          </p:nvSpPr>
          <p:spPr>
            <a:xfrm flipH="false" flipV="false" rot="0">
              <a:off x="0" y="0"/>
              <a:ext cx="971349" cy="420102"/>
            </a:xfrm>
            <a:custGeom>
              <a:avLst/>
              <a:gdLst/>
              <a:ahLst/>
              <a:cxnLst/>
              <a:rect r="r" b="b" t="t" l="l"/>
              <a:pathLst>
                <a:path h="420102" w="971349">
                  <a:moveTo>
                    <a:pt x="71372" y="0"/>
                  </a:moveTo>
                  <a:lnTo>
                    <a:pt x="899978" y="0"/>
                  </a:lnTo>
                  <a:cubicBezTo>
                    <a:pt x="939395" y="0"/>
                    <a:pt x="971349" y="31954"/>
                    <a:pt x="971349" y="71372"/>
                  </a:cubicBezTo>
                  <a:lnTo>
                    <a:pt x="971349" y="348731"/>
                  </a:lnTo>
                  <a:cubicBezTo>
                    <a:pt x="971349" y="388148"/>
                    <a:pt x="939395" y="420102"/>
                    <a:pt x="899978" y="420102"/>
                  </a:cubicBezTo>
                  <a:lnTo>
                    <a:pt x="71372" y="420102"/>
                  </a:lnTo>
                  <a:cubicBezTo>
                    <a:pt x="52443" y="420102"/>
                    <a:pt x="34289" y="412583"/>
                    <a:pt x="20904" y="399198"/>
                  </a:cubicBezTo>
                  <a:cubicBezTo>
                    <a:pt x="7519" y="385813"/>
                    <a:pt x="0" y="367660"/>
                    <a:pt x="0" y="348731"/>
                  </a:cubicBezTo>
                  <a:lnTo>
                    <a:pt x="0" y="71372"/>
                  </a:lnTo>
                  <a:cubicBezTo>
                    <a:pt x="0" y="31954"/>
                    <a:pt x="31954" y="0"/>
                    <a:pt x="71372" y="0"/>
                  </a:cubicBezTo>
                  <a:close/>
                </a:path>
              </a:pathLst>
            </a:custGeom>
            <a:solidFill>
              <a:srgbClr val="F7F1EB"/>
            </a:solidFill>
          </p:spPr>
        </p:sp>
        <p:sp>
          <p:nvSpPr>
            <p:cNvPr name="TextBox 5" id="5"/>
            <p:cNvSpPr txBox="true"/>
            <p:nvPr/>
          </p:nvSpPr>
          <p:spPr>
            <a:xfrm>
              <a:off x="0" y="-28575"/>
              <a:ext cx="971349" cy="448677"/>
            </a:xfrm>
            <a:prstGeom prst="rect">
              <a:avLst/>
            </a:prstGeom>
          </p:spPr>
          <p:txBody>
            <a:bodyPr anchor="ctr" rtlCol="false" tIns="50800" lIns="50800" bIns="50800" rIns="50800"/>
            <a:lstStyle/>
            <a:p>
              <a:pPr algn="ctr">
                <a:lnSpc>
                  <a:spcPts val="2380"/>
                </a:lnSpc>
              </a:pPr>
            </a:p>
          </p:txBody>
        </p:sp>
      </p:grpSp>
      <p:grpSp>
        <p:nvGrpSpPr>
          <p:cNvPr name="Group 6" id="6"/>
          <p:cNvGrpSpPr/>
          <p:nvPr/>
        </p:nvGrpSpPr>
        <p:grpSpPr>
          <a:xfrm rot="0">
            <a:off x="13571208" y="4870853"/>
            <a:ext cx="3688092" cy="1595076"/>
            <a:chOff x="0" y="0"/>
            <a:chExt cx="971349" cy="420102"/>
          </a:xfrm>
        </p:grpSpPr>
        <p:sp>
          <p:nvSpPr>
            <p:cNvPr name="Freeform 7" id="7"/>
            <p:cNvSpPr/>
            <p:nvPr/>
          </p:nvSpPr>
          <p:spPr>
            <a:xfrm flipH="false" flipV="false" rot="0">
              <a:off x="0" y="0"/>
              <a:ext cx="971349" cy="420102"/>
            </a:xfrm>
            <a:custGeom>
              <a:avLst/>
              <a:gdLst/>
              <a:ahLst/>
              <a:cxnLst/>
              <a:rect r="r" b="b" t="t" l="l"/>
              <a:pathLst>
                <a:path h="420102" w="971349">
                  <a:moveTo>
                    <a:pt x="71372" y="0"/>
                  </a:moveTo>
                  <a:lnTo>
                    <a:pt x="899978" y="0"/>
                  </a:lnTo>
                  <a:cubicBezTo>
                    <a:pt x="939395" y="0"/>
                    <a:pt x="971349" y="31954"/>
                    <a:pt x="971349" y="71372"/>
                  </a:cubicBezTo>
                  <a:lnTo>
                    <a:pt x="971349" y="348731"/>
                  </a:lnTo>
                  <a:cubicBezTo>
                    <a:pt x="971349" y="388148"/>
                    <a:pt x="939395" y="420102"/>
                    <a:pt x="899978" y="420102"/>
                  </a:cubicBezTo>
                  <a:lnTo>
                    <a:pt x="71372" y="420102"/>
                  </a:lnTo>
                  <a:cubicBezTo>
                    <a:pt x="52443" y="420102"/>
                    <a:pt x="34289" y="412583"/>
                    <a:pt x="20904" y="399198"/>
                  </a:cubicBezTo>
                  <a:cubicBezTo>
                    <a:pt x="7519" y="385813"/>
                    <a:pt x="0" y="367660"/>
                    <a:pt x="0" y="348731"/>
                  </a:cubicBezTo>
                  <a:lnTo>
                    <a:pt x="0" y="71372"/>
                  </a:lnTo>
                  <a:cubicBezTo>
                    <a:pt x="0" y="31954"/>
                    <a:pt x="31954" y="0"/>
                    <a:pt x="71372" y="0"/>
                  </a:cubicBezTo>
                  <a:close/>
                </a:path>
              </a:pathLst>
            </a:custGeom>
            <a:solidFill>
              <a:srgbClr val="F7F1EB"/>
            </a:solidFill>
          </p:spPr>
        </p:sp>
        <p:sp>
          <p:nvSpPr>
            <p:cNvPr name="TextBox 8" id="8"/>
            <p:cNvSpPr txBox="true"/>
            <p:nvPr/>
          </p:nvSpPr>
          <p:spPr>
            <a:xfrm>
              <a:off x="0" y="-28575"/>
              <a:ext cx="971349" cy="448677"/>
            </a:xfrm>
            <a:prstGeom prst="rect">
              <a:avLst/>
            </a:prstGeom>
          </p:spPr>
          <p:txBody>
            <a:bodyPr anchor="ctr" rtlCol="false" tIns="50800" lIns="50800" bIns="50800" rIns="50800"/>
            <a:lstStyle/>
            <a:p>
              <a:pPr algn="ctr">
                <a:lnSpc>
                  <a:spcPts val="2380"/>
                </a:lnSpc>
              </a:pPr>
            </a:p>
          </p:txBody>
        </p:sp>
      </p:grpSp>
      <p:grpSp>
        <p:nvGrpSpPr>
          <p:cNvPr name="Group 9" id="9"/>
          <p:cNvGrpSpPr/>
          <p:nvPr/>
        </p:nvGrpSpPr>
        <p:grpSpPr>
          <a:xfrm rot="0">
            <a:off x="5209913" y="7012095"/>
            <a:ext cx="3688092" cy="1595076"/>
            <a:chOff x="0" y="0"/>
            <a:chExt cx="971349" cy="420102"/>
          </a:xfrm>
        </p:grpSpPr>
        <p:sp>
          <p:nvSpPr>
            <p:cNvPr name="Freeform 10" id="10"/>
            <p:cNvSpPr/>
            <p:nvPr/>
          </p:nvSpPr>
          <p:spPr>
            <a:xfrm flipH="false" flipV="false" rot="0">
              <a:off x="0" y="0"/>
              <a:ext cx="971349" cy="420102"/>
            </a:xfrm>
            <a:custGeom>
              <a:avLst/>
              <a:gdLst/>
              <a:ahLst/>
              <a:cxnLst/>
              <a:rect r="r" b="b" t="t" l="l"/>
              <a:pathLst>
                <a:path h="420102" w="971349">
                  <a:moveTo>
                    <a:pt x="71372" y="0"/>
                  </a:moveTo>
                  <a:lnTo>
                    <a:pt x="899978" y="0"/>
                  </a:lnTo>
                  <a:cubicBezTo>
                    <a:pt x="939395" y="0"/>
                    <a:pt x="971349" y="31954"/>
                    <a:pt x="971349" y="71372"/>
                  </a:cubicBezTo>
                  <a:lnTo>
                    <a:pt x="971349" y="348731"/>
                  </a:lnTo>
                  <a:cubicBezTo>
                    <a:pt x="971349" y="388148"/>
                    <a:pt x="939395" y="420102"/>
                    <a:pt x="899978" y="420102"/>
                  </a:cubicBezTo>
                  <a:lnTo>
                    <a:pt x="71372" y="420102"/>
                  </a:lnTo>
                  <a:cubicBezTo>
                    <a:pt x="52443" y="420102"/>
                    <a:pt x="34289" y="412583"/>
                    <a:pt x="20904" y="399198"/>
                  </a:cubicBezTo>
                  <a:cubicBezTo>
                    <a:pt x="7519" y="385813"/>
                    <a:pt x="0" y="367660"/>
                    <a:pt x="0" y="348731"/>
                  </a:cubicBezTo>
                  <a:lnTo>
                    <a:pt x="0" y="71372"/>
                  </a:lnTo>
                  <a:cubicBezTo>
                    <a:pt x="0" y="31954"/>
                    <a:pt x="31954" y="0"/>
                    <a:pt x="71372" y="0"/>
                  </a:cubicBezTo>
                  <a:close/>
                </a:path>
              </a:pathLst>
            </a:custGeom>
            <a:solidFill>
              <a:srgbClr val="F7F1EB"/>
            </a:solidFill>
          </p:spPr>
        </p:sp>
        <p:sp>
          <p:nvSpPr>
            <p:cNvPr name="TextBox 11" id="11"/>
            <p:cNvSpPr txBox="true"/>
            <p:nvPr/>
          </p:nvSpPr>
          <p:spPr>
            <a:xfrm>
              <a:off x="0" y="-28575"/>
              <a:ext cx="971349" cy="448677"/>
            </a:xfrm>
            <a:prstGeom prst="rect">
              <a:avLst/>
            </a:prstGeom>
          </p:spPr>
          <p:txBody>
            <a:bodyPr anchor="ctr" rtlCol="false" tIns="50800" lIns="50800" bIns="50800" rIns="50800"/>
            <a:lstStyle/>
            <a:p>
              <a:pPr algn="ctr">
                <a:lnSpc>
                  <a:spcPts val="2380"/>
                </a:lnSpc>
              </a:pPr>
            </a:p>
          </p:txBody>
        </p:sp>
      </p:grpSp>
      <p:grpSp>
        <p:nvGrpSpPr>
          <p:cNvPr name="Group 12" id="12"/>
          <p:cNvGrpSpPr/>
          <p:nvPr/>
        </p:nvGrpSpPr>
        <p:grpSpPr>
          <a:xfrm rot="0">
            <a:off x="13571208" y="7012095"/>
            <a:ext cx="3688092" cy="1595076"/>
            <a:chOff x="0" y="0"/>
            <a:chExt cx="971349" cy="420102"/>
          </a:xfrm>
        </p:grpSpPr>
        <p:sp>
          <p:nvSpPr>
            <p:cNvPr name="Freeform 13" id="13"/>
            <p:cNvSpPr/>
            <p:nvPr/>
          </p:nvSpPr>
          <p:spPr>
            <a:xfrm flipH="false" flipV="false" rot="0">
              <a:off x="0" y="0"/>
              <a:ext cx="971349" cy="420102"/>
            </a:xfrm>
            <a:custGeom>
              <a:avLst/>
              <a:gdLst/>
              <a:ahLst/>
              <a:cxnLst/>
              <a:rect r="r" b="b" t="t" l="l"/>
              <a:pathLst>
                <a:path h="420102" w="971349">
                  <a:moveTo>
                    <a:pt x="71372" y="0"/>
                  </a:moveTo>
                  <a:lnTo>
                    <a:pt x="899978" y="0"/>
                  </a:lnTo>
                  <a:cubicBezTo>
                    <a:pt x="939395" y="0"/>
                    <a:pt x="971349" y="31954"/>
                    <a:pt x="971349" y="71372"/>
                  </a:cubicBezTo>
                  <a:lnTo>
                    <a:pt x="971349" y="348731"/>
                  </a:lnTo>
                  <a:cubicBezTo>
                    <a:pt x="971349" y="388148"/>
                    <a:pt x="939395" y="420102"/>
                    <a:pt x="899978" y="420102"/>
                  </a:cubicBezTo>
                  <a:lnTo>
                    <a:pt x="71372" y="420102"/>
                  </a:lnTo>
                  <a:cubicBezTo>
                    <a:pt x="52443" y="420102"/>
                    <a:pt x="34289" y="412583"/>
                    <a:pt x="20904" y="399198"/>
                  </a:cubicBezTo>
                  <a:cubicBezTo>
                    <a:pt x="7519" y="385813"/>
                    <a:pt x="0" y="367660"/>
                    <a:pt x="0" y="348731"/>
                  </a:cubicBezTo>
                  <a:lnTo>
                    <a:pt x="0" y="71372"/>
                  </a:lnTo>
                  <a:cubicBezTo>
                    <a:pt x="0" y="31954"/>
                    <a:pt x="31954" y="0"/>
                    <a:pt x="71372" y="0"/>
                  </a:cubicBezTo>
                  <a:close/>
                </a:path>
              </a:pathLst>
            </a:custGeom>
            <a:solidFill>
              <a:srgbClr val="F7F1EB"/>
            </a:solidFill>
          </p:spPr>
        </p:sp>
        <p:sp>
          <p:nvSpPr>
            <p:cNvPr name="TextBox 14" id="14"/>
            <p:cNvSpPr txBox="true"/>
            <p:nvPr/>
          </p:nvSpPr>
          <p:spPr>
            <a:xfrm>
              <a:off x="0" y="-28575"/>
              <a:ext cx="971349" cy="448677"/>
            </a:xfrm>
            <a:prstGeom prst="rect">
              <a:avLst/>
            </a:prstGeom>
          </p:spPr>
          <p:txBody>
            <a:bodyPr anchor="ctr" rtlCol="false" tIns="50800" lIns="50800" bIns="50800" rIns="50800"/>
            <a:lstStyle/>
            <a:p>
              <a:pPr algn="ctr">
                <a:lnSpc>
                  <a:spcPts val="2380"/>
                </a:lnSpc>
              </a:pPr>
            </a:p>
          </p:txBody>
        </p:sp>
      </p:grpSp>
      <p:grpSp>
        <p:nvGrpSpPr>
          <p:cNvPr name="Group 15" id="15"/>
          <p:cNvGrpSpPr/>
          <p:nvPr/>
        </p:nvGrpSpPr>
        <p:grpSpPr>
          <a:xfrm rot="0">
            <a:off x="9389996" y="4870853"/>
            <a:ext cx="3688092" cy="1595076"/>
            <a:chOff x="0" y="0"/>
            <a:chExt cx="971349" cy="420102"/>
          </a:xfrm>
        </p:grpSpPr>
        <p:sp>
          <p:nvSpPr>
            <p:cNvPr name="Freeform 16" id="16"/>
            <p:cNvSpPr/>
            <p:nvPr/>
          </p:nvSpPr>
          <p:spPr>
            <a:xfrm flipH="false" flipV="false" rot="0">
              <a:off x="0" y="0"/>
              <a:ext cx="971349" cy="420102"/>
            </a:xfrm>
            <a:custGeom>
              <a:avLst/>
              <a:gdLst/>
              <a:ahLst/>
              <a:cxnLst/>
              <a:rect r="r" b="b" t="t" l="l"/>
              <a:pathLst>
                <a:path h="420102" w="971349">
                  <a:moveTo>
                    <a:pt x="71372" y="0"/>
                  </a:moveTo>
                  <a:lnTo>
                    <a:pt x="899978" y="0"/>
                  </a:lnTo>
                  <a:cubicBezTo>
                    <a:pt x="939395" y="0"/>
                    <a:pt x="971349" y="31954"/>
                    <a:pt x="971349" y="71372"/>
                  </a:cubicBezTo>
                  <a:lnTo>
                    <a:pt x="971349" y="348731"/>
                  </a:lnTo>
                  <a:cubicBezTo>
                    <a:pt x="971349" y="388148"/>
                    <a:pt x="939395" y="420102"/>
                    <a:pt x="899978" y="420102"/>
                  </a:cubicBezTo>
                  <a:lnTo>
                    <a:pt x="71372" y="420102"/>
                  </a:lnTo>
                  <a:cubicBezTo>
                    <a:pt x="52443" y="420102"/>
                    <a:pt x="34289" y="412583"/>
                    <a:pt x="20904" y="399198"/>
                  </a:cubicBezTo>
                  <a:cubicBezTo>
                    <a:pt x="7519" y="385813"/>
                    <a:pt x="0" y="367660"/>
                    <a:pt x="0" y="348731"/>
                  </a:cubicBezTo>
                  <a:lnTo>
                    <a:pt x="0" y="71372"/>
                  </a:lnTo>
                  <a:cubicBezTo>
                    <a:pt x="0" y="31954"/>
                    <a:pt x="31954" y="0"/>
                    <a:pt x="71372" y="0"/>
                  </a:cubicBezTo>
                  <a:close/>
                </a:path>
              </a:pathLst>
            </a:custGeom>
            <a:solidFill>
              <a:srgbClr val="F7F1EB"/>
            </a:solidFill>
          </p:spPr>
        </p:sp>
        <p:sp>
          <p:nvSpPr>
            <p:cNvPr name="TextBox 17" id="17"/>
            <p:cNvSpPr txBox="true"/>
            <p:nvPr/>
          </p:nvSpPr>
          <p:spPr>
            <a:xfrm>
              <a:off x="0" y="-28575"/>
              <a:ext cx="971349" cy="448677"/>
            </a:xfrm>
            <a:prstGeom prst="rect">
              <a:avLst/>
            </a:prstGeom>
          </p:spPr>
          <p:txBody>
            <a:bodyPr anchor="ctr" rtlCol="false" tIns="50800" lIns="50800" bIns="50800" rIns="50800"/>
            <a:lstStyle/>
            <a:p>
              <a:pPr algn="ctr">
                <a:lnSpc>
                  <a:spcPts val="2380"/>
                </a:lnSpc>
              </a:pPr>
            </a:p>
          </p:txBody>
        </p:sp>
      </p:grpSp>
      <p:grpSp>
        <p:nvGrpSpPr>
          <p:cNvPr name="Group 18" id="18"/>
          <p:cNvGrpSpPr/>
          <p:nvPr/>
        </p:nvGrpSpPr>
        <p:grpSpPr>
          <a:xfrm rot="0">
            <a:off x="1028700" y="7012095"/>
            <a:ext cx="3688092" cy="1595076"/>
            <a:chOff x="0" y="0"/>
            <a:chExt cx="971349" cy="420102"/>
          </a:xfrm>
        </p:grpSpPr>
        <p:sp>
          <p:nvSpPr>
            <p:cNvPr name="Freeform 19" id="19"/>
            <p:cNvSpPr/>
            <p:nvPr/>
          </p:nvSpPr>
          <p:spPr>
            <a:xfrm flipH="false" flipV="false" rot="0">
              <a:off x="0" y="0"/>
              <a:ext cx="971349" cy="420102"/>
            </a:xfrm>
            <a:custGeom>
              <a:avLst/>
              <a:gdLst/>
              <a:ahLst/>
              <a:cxnLst/>
              <a:rect r="r" b="b" t="t" l="l"/>
              <a:pathLst>
                <a:path h="420102" w="971349">
                  <a:moveTo>
                    <a:pt x="71372" y="0"/>
                  </a:moveTo>
                  <a:lnTo>
                    <a:pt x="899978" y="0"/>
                  </a:lnTo>
                  <a:cubicBezTo>
                    <a:pt x="939395" y="0"/>
                    <a:pt x="971349" y="31954"/>
                    <a:pt x="971349" y="71372"/>
                  </a:cubicBezTo>
                  <a:lnTo>
                    <a:pt x="971349" y="348731"/>
                  </a:lnTo>
                  <a:cubicBezTo>
                    <a:pt x="971349" y="388148"/>
                    <a:pt x="939395" y="420102"/>
                    <a:pt x="899978" y="420102"/>
                  </a:cubicBezTo>
                  <a:lnTo>
                    <a:pt x="71372" y="420102"/>
                  </a:lnTo>
                  <a:cubicBezTo>
                    <a:pt x="52443" y="420102"/>
                    <a:pt x="34289" y="412583"/>
                    <a:pt x="20904" y="399198"/>
                  </a:cubicBezTo>
                  <a:cubicBezTo>
                    <a:pt x="7519" y="385813"/>
                    <a:pt x="0" y="367660"/>
                    <a:pt x="0" y="348731"/>
                  </a:cubicBezTo>
                  <a:lnTo>
                    <a:pt x="0" y="71372"/>
                  </a:lnTo>
                  <a:cubicBezTo>
                    <a:pt x="0" y="31954"/>
                    <a:pt x="31954" y="0"/>
                    <a:pt x="71372" y="0"/>
                  </a:cubicBezTo>
                  <a:close/>
                </a:path>
              </a:pathLst>
            </a:custGeom>
            <a:solidFill>
              <a:srgbClr val="F7F1EB"/>
            </a:solidFill>
          </p:spPr>
        </p:sp>
        <p:sp>
          <p:nvSpPr>
            <p:cNvPr name="TextBox 20" id="20"/>
            <p:cNvSpPr txBox="true"/>
            <p:nvPr/>
          </p:nvSpPr>
          <p:spPr>
            <a:xfrm>
              <a:off x="0" y="-28575"/>
              <a:ext cx="971349" cy="448677"/>
            </a:xfrm>
            <a:prstGeom prst="rect">
              <a:avLst/>
            </a:prstGeom>
          </p:spPr>
          <p:txBody>
            <a:bodyPr anchor="ctr" rtlCol="false" tIns="50800" lIns="50800" bIns="50800" rIns="50800"/>
            <a:lstStyle/>
            <a:p>
              <a:pPr algn="ctr">
                <a:lnSpc>
                  <a:spcPts val="2380"/>
                </a:lnSpc>
              </a:pPr>
            </a:p>
          </p:txBody>
        </p:sp>
      </p:grpSp>
      <p:grpSp>
        <p:nvGrpSpPr>
          <p:cNvPr name="Group 21" id="21"/>
          <p:cNvGrpSpPr/>
          <p:nvPr/>
        </p:nvGrpSpPr>
        <p:grpSpPr>
          <a:xfrm rot="0">
            <a:off x="9389996" y="7012095"/>
            <a:ext cx="3688092" cy="1595076"/>
            <a:chOff x="0" y="0"/>
            <a:chExt cx="971349" cy="420102"/>
          </a:xfrm>
        </p:grpSpPr>
        <p:sp>
          <p:nvSpPr>
            <p:cNvPr name="Freeform 22" id="22"/>
            <p:cNvSpPr/>
            <p:nvPr/>
          </p:nvSpPr>
          <p:spPr>
            <a:xfrm flipH="false" flipV="false" rot="0">
              <a:off x="0" y="0"/>
              <a:ext cx="971349" cy="420102"/>
            </a:xfrm>
            <a:custGeom>
              <a:avLst/>
              <a:gdLst/>
              <a:ahLst/>
              <a:cxnLst/>
              <a:rect r="r" b="b" t="t" l="l"/>
              <a:pathLst>
                <a:path h="420102" w="971349">
                  <a:moveTo>
                    <a:pt x="71372" y="0"/>
                  </a:moveTo>
                  <a:lnTo>
                    <a:pt x="899978" y="0"/>
                  </a:lnTo>
                  <a:cubicBezTo>
                    <a:pt x="939395" y="0"/>
                    <a:pt x="971349" y="31954"/>
                    <a:pt x="971349" y="71372"/>
                  </a:cubicBezTo>
                  <a:lnTo>
                    <a:pt x="971349" y="348731"/>
                  </a:lnTo>
                  <a:cubicBezTo>
                    <a:pt x="971349" y="388148"/>
                    <a:pt x="939395" y="420102"/>
                    <a:pt x="899978" y="420102"/>
                  </a:cubicBezTo>
                  <a:lnTo>
                    <a:pt x="71372" y="420102"/>
                  </a:lnTo>
                  <a:cubicBezTo>
                    <a:pt x="52443" y="420102"/>
                    <a:pt x="34289" y="412583"/>
                    <a:pt x="20904" y="399198"/>
                  </a:cubicBezTo>
                  <a:cubicBezTo>
                    <a:pt x="7519" y="385813"/>
                    <a:pt x="0" y="367660"/>
                    <a:pt x="0" y="348731"/>
                  </a:cubicBezTo>
                  <a:lnTo>
                    <a:pt x="0" y="71372"/>
                  </a:lnTo>
                  <a:cubicBezTo>
                    <a:pt x="0" y="31954"/>
                    <a:pt x="31954" y="0"/>
                    <a:pt x="71372" y="0"/>
                  </a:cubicBezTo>
                  <a:close/>
                </a:path>
              </a:pathLst>
            </a:custGeom>
            <a:solidFill>
              <a:srgbClr val="F7F1EB"/>
            </a:solidFill>
          </p:spPr>
        </p:sp>
        <p:sp>
          <p:nvSpPr>
            <p:cNvPr name="TextBox 23" id="23"/>
            <p:cNvSpPr txBox="true"/>
            <p:nvPr/>
          </p:nvSpPr>
          <p:spPr>
            <a:xfrm>
              <a:off x="0" y="-28575"/>
              <a:ext cx="971349" cy="448677"/>
            </a:xfrm>
            <a:prstGeom prst="rect">
              <a:avLst/>
            </a:prstGeom>
          </p:spPr>
          <p:txBody>
            <a:bodyPr anchor="ctr" rtlCol="false" tIns="50800" lIns="50800" bIns="50800" rIns="50800"/>
            <a:lstStyle/>
            <a:p>
              <a:pPr algn="ctr">
                <a:lnSpc>
                  <a:spcPts val="2380"/>
                </a:lnSpc>
              </a:pPr>
            </a:p>
          </p:txBody>
        </p:sp>
      </p:grpSp>
      <p:grpSp>
        <p:nvGrpSpPr>
          <p:cNvPr name="Group 24" id="24"/>
          <p:cNvGrpSpPr/>
          <p:nvPr/>
        </p:nvGrpSpPr>
        <p:grpSpPr>
          <a:xfrm rot="0">
            <a:off x="1028700" y="4870853"/>
            <a:ext cx="3688092" cy="1595076"/>
            <a:chOff x="0" y="0"/>
            <a:chExt cx="971349" cy="420102"/>
          </a:xfrm>
        </p:grpSpPr>
        <p:sp>
          <p:nvSpPr>
            <p:cNvPr name="Freeform 25" id="25"/>
            <p:cNvSpPr/>
            <p:nvPr/>
          </p:nvSpPr>
          <p:spPr>
            <a:xfrm flipH="false" flipV="false" rot="0">
              <a:off x="0" y="0"/>
              <a:ext cx="971349" cy="420102"/>
            </a:xfrm>
            <a:custGeom>
              <a:avLst/>
              <a:gdLst/>
              <a:ahLst/>
              <a:cxnLst/>
              <a:rect r="r" b="b" t="t" l="l"/>
              <a:pathLst>
                <a:path h="420102" w="971349">
                  <a:moveTo>
                    <a:pt x="71372" y="0"/>
                  </a:moveTo>
                  <a:lnTo>
                    <a:pt x="899978" y="0"/>
                  </a:lnTo>
                  <a:cubicBezTo>
                    <a:pt x="939395" y="0"/>
                    <a:pt x="971349" y="31954"/>
                    <a:pt x="971349" y="71372"/>
                  </a:cubicBezTo>
                  <a:lnTo>
                    <a:pt x="971349" y="348731"/>
                  </a:lnTo>
                  <a:cubicBezTo>
                    <a:pt x="971349" y="388148"/>
                    <a:pt x="939395" y="420102"/>
                    <a:pt x="899978" y="420102"/>
                  </a:cubicBezTo>
                  <a:lnTo>
                    <a:pt x="71372" y="420102"/>
                  </a:lnTo>
                  <a:cubicBezTo>
                    <a:pt x="52443" y="420102"/>
                    <a:pt x="34289" y="412583"/>
                    <a:pt x="20904" y="399198"/>
                  </a:cubicBezTo>
                  <a:cubicBezTo>
                    <a:pt x="7519" y="385813"/>
                    <a:pt x="0" y="367660"/>
                    <a:pt x="0" y="348731"/>
                  </a:cubicBezTo>
                  <a:lnTo>
                    <a:pt x="0" y="71372"/>
                  </a:lnTo>
                  <a:cubicBezTo>
                    <a:pt x="0" y="31954"/>
                    <a:pt x="31954" y="0"/>
                    <a:pt x="71372" y="0"/>
                  </a:cubicBezTo>
                  <a:close/>
                </a:path>
              </a:pathLst>
            </a:custGeom>
            <a:solidFill>
              <a:srgbClr val="F7F1EB"/>
            </a:solidFill>
          </p:spPr>
        </p:sp>
        <p:sp>
          <p:nvSpPr>
            <p:cNvPr name="TextBox 26" id="26"/>
            <p:cNvSpPr txBox="true"/>
            <p:nvPr/>
          </p:nvSpPr>
          <p:spPr>
            <a:xfrm>
              <a:off x="0" y="-28575"/>
              <a:ext cx="971349" cy="448677"/>
            </a:xfrm>
            <a:prstGeom prst="rect">
              <a:avLst/>
            </a:prstGeom>
          </p:spPr>
          <p:txBody>
            <a:bodyPr anchor="ctr" rtlCol="false" tIns="50800" lIns="50800" bIns="50800" rIns="50800"/>
            <a:lstStyle/>
            <a:p>
              <a:pPr algn="ctr">
                <a:lnSpc>
                  <a:spcPts val="2380"/>
                </a:lnSpc>
              </a:pPr>
            </a:p>
          </p:txBody>
        </p:sp>
      </p:grpSp>
      <p:grpSp>
        <p:nvGrpSpPr>
          <p:cNvPr name="Group 27" id="27"/>
          <p:cNvGrpSpPr/>
          <p:nvPr/>
        </p:nvGrpSpPr>
        <p:grpSpPr>
          <a:xfrm rot="0">
            <a:off x="4716792" y="2727544"/>
            <a:ext cx="8854417" cy="1926235"/>
            <a:chOff x="0" y="0"/>
            <a:chExt cx="11805889" cy="2568313"/>
          </a:xfrm>
        </p:grpSpPr>
        <p:grpSp>
          <p:nvGrpSpPr>
            <p:cNvPr name="Group 28" id="28"/>
            <p:cNvGrpSpPr/>
            <p:nvPr/>
          </p:nvGrpSpPr>
          <p:grpSpPr>
            <a:xfrm rot="0">
              <a:off x="0" y="0"/>
              <a:ext cx="11805889" cy="2113888"/>
              <a:chOff x="0" y="0"/>
              <a:chExt cx="2332027" cy="417558"/>
            </a:xfrm>
          </p:grpSpPr>
          <p:sp>
            <p:nvSpPr>
              <p:cNvPr name="Freeform 29" id="29"/>
              <p:cNvSpPr/>
              <p:nvPr/>
            </p:nvSpPr>
            <p:spPr>
              <a:xfrm flipH="false" flipV="false" rot="0">
                <a:off x="0" y="0"/>
                <a:ext cx="2332027" cy="417558"/>
              </a:xfrm>
              <a:custGeom>
                <a:avLst/>
                <a:gdLst/>
                <a:ahLst/>
                <a:cxnLst/>
                <a:rect r="r" b="b" t="t" l="l"/>
                <a:pathLst>
                  <a:path h="417558" w="2332027">
                    <a:moveTo>
                      <a:pt x="21859" y="0"/>
                    </a:moveTo>
                    <a:lnTo>
                      <a:pt x="2310168" y="0"/>
                    </a:lnTo>
                    <a:cubicBezTo>
                      <a:pt x="2322241" y="0"/>
                      <a:pt x="2332027" y="9787"/>
                      <a:pt x="2332027" y="21859"/>
                    </a:cubicBezTo>
                    <a:lnTo>
                      <a:pt x="2332027" y="395699"/>
                    </a:lnTo>
                    <a:cubicBezTo>
                      <a:pt x="2332027" y="407771"/>
                      <a:pt x="2322241" y="417558"/>
                      <a:pt x="2310168" y="417558"/>
                    </a:cubicBezTo>
                    <a:lnTo>
                      <a:pt x="21859" y="417558"/>
                    </a:lnTo>
                    <a:cubicBezTo>
                      <a:pt x="9787" y="417558"/>
                      <a:pt x="0" y="407771"/>
                      <a:pt x="0" y="395699"/>
                    </a:cubicBezTo>
                    <a:lnTo>
                      <a:pt x="0" y="21859"/>
                    </a:lnTo>
                    <a:cubicBezTo>
                      <a:pt x="0" y="9787"/>
                      <a:pt x="9787" y="0"/>
                      <a:pt x="21859" y="0"/>
                    </a:cubicBezTo>
                    <a:close/>
                  </a:path>
                </a:pathLst>
              </a:custGeom>
              <a:solidFill>
                <a:srgbClr val="FEC045"/>
              </a:solidFill>
            </p:spPr>
          </p:sp>
          <p:sp>
            <p:nvSpPr>
              <p:cNvPr name="TextBox 30" id="30"/>
              <p:cNvSpPr txBox="true"/>
              <p:nvPr/>
            </p:nvSpPr>
            <p:spPr>
              <a:xfrm>
                <a:off x="0" y="-38100"/>
                <a:ext cx="2332027" cy="455658"/>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471901" y="350812"/>
              <a:ext cx="10787421" cy="2217501"/>
            </a:xfrm>
            <a:prstGeom prst="rect">
              <a:avLst/>
            </a:prstGeom>
          </p:spPr>
          <p:txBody>
            <a:bodyPr anchor="t" rtlCol="false" tIns="0" lIns="0" bIns="0" rIns="0">
              <a:spAutoFit/>
            </a:bodyPr>
            <a:lstStyle/>
            <a:p>
              <a:pPr algn="ctr">
                <a:lnSpc>
                  <a:spcPts val="9611"/>
                </a:lnSpc>
              </a:pPr>
              <a:r>
                <a:rPr lang="en-US" sz="12013" spc="-120">
                  <a:solidFill>
                    <a:srgbClr val="0F2F76"/>
                  </a:solidFill>
                  <a:latin typeface="Impact"/>
                  <a:ea typeface="Impact"/>
                  <a:cs typeface="Impact"/>
                  <a:sym typeface="Impact"/>
                </a:rPr>
                <a:t>PRESENT MODE</a:t>
              </a:r>
            </a:p>
          </p:txBody>
        </p:sp>
      </p:grpSp>
      <p:sp>
        <p:nvSpPr>
          <p:cNvPr name="TextBox 32" id="32"/>
          <p:cNvSpPr txBox="true"/>
          <p:nvPr/>
        </p:nvSpPr>
        <p:spPr>
          <a:xfrm rot="0">
            <a:off x="5712786" y="5173091"/>
            <a:ext cx="2682344" cy="990600"/>
          </a:xfrm>
          <a:prstGeom prst="rect">
            <a:avLst/>
          </a:prstGeom>
        </p:spPr>
        <p:txBody>
          <a:bodyPr anchor="t" rtlCol="false" tIns="0" lIns="0" bIns="0" rIns="0">
            <a:spAutoFit/>
          </a:bodyPr>
          <a:lstStyle/>
          <a:p>
            <a:pPr algn="ctr">
              <a:lnSpc>
                <a:spcPts val="3960"/>
              </a:lnSpc>
              <a:spcBef>
                <a:spcPct val="0"/>
              </a:spcBef>
            </a:pPr>
            <a:r>
              <a:rPr lang="en-US" sz="3300" spc="-132">
                <a:solidFill>
                  <a:srgbClr val="000000"/>
                </a:solidFill>
                <a:latin typeface="Montserrat"/>
                <a:ea typeface="Montserrat"/>
                <a:cs typeface="Montserrat"/>
                <a:sym typeface="Montserrat"/>
              </a:rPr>
              <a:t>D for a drumroll</a:t>
            </a:r>
          </a:p>
        </p:txBody>
      </p:sp>
      <p:sp>
        <p:nvSpPr>
          <p:cNvPr name="TextBox 33" id="33"/>
          <p:cNvSpPr txBox="true"/>
          <p:nvPr/>
        </p:nvSpPr>
        <p:spPr>
          <a:xfrm rot="0">
            <a:off x="14074082" y="5173091"/>
            <a:ext cx="2682344" cy="990600"/>
          </a:xfrm>
          <a:prstGeom prst="rect">
            <a:avLst/>
          </a:prstGeom>
        </p:spPr>
        <p:txBody>
          <a:bodyPr anchor="t" rtlCol="false" tIns="0" lIns="0" bIns="0" rIns="0">
            <a:spAutoFit/>
          </a:bodyPr>
          <a:lstStyle/>
          <a:p>
            <a:pPr algn="ctr">
              <a:lnSpc>
                <a:spcPts val="3960"/>
              </a:lnSpc>
            </a:pPr>
            <a:r>
              <a:rPr lang="en-US" sz="3300" spc="-132">
                <a:solidFill>
                  <a:srgbClr val="000000"/>
                </a:solidFill>
                <a:latin typeface="Montserrat"/>
                <a:ea typeface="Montserrat"/>
                <a:cs typeface="Montserrat"/>
                <a:sym typeface="Montserrat"/>
              </a:rPr>
              <a:t>U for </a:t>
            </a:r>
          </a:p>
          <a:p>
            <a:pPr algn="ctr">
              <a:lnSpc>
                <a:spcPts val="3960"/>
              </a:lnSpc>
              <a:spcBef>
                <a:spcPct val="0"/>
              </a:spcBef>
            </a:pPr>
            <a:r>
              <a:rPr lang="en-US" sz="3300" spc="-132">
                <a:solidFill>
                  <a:srgbClr val="000000"/>
                </a:solidFill>
                <a:latin typeface="Montserrat"/>
                <a:ea typeface="Montserrat"/>
                <a:cs typeface="Montserrat"/>
                <a:sym typeface="Montserrat"/>
              </a:rPr>
              <a:t>unveil</a:t>
            </a:r>
          </a:p>
        </p:txBody>
      </p:sp>
      <p:sp>
        <p:nvSpPr>
          <p:cNvPr name="TextBox 34" id="34"/>
          <p:cNvSpPr txBox="true"/>
          <p:nvPr/>
        </p:nvSpPr>
        <p:spPr>
          <a:xfrm rot="0">
            <a:off x="5712786" y="7314334"/>
            <a:ext cx="2682344" cy="990600"/>
          </a:xfrm>
          <a:prstGeom prst="rect">
            <a:avLst/>
          </a:prstGeom>
        </p:spPr>
        <p:txBody>
          <a:bodyPr anchor="t" rtlCol="false" tIns="0" lIns="0" bIns="0" rIns="0">
            <a:spAutoFit/>
          </a:bodyPr>
          <a:lstStyle/>
          <a:p>
            <a:pPr algn="ctr">
              <a:lnSpc>
                <a:spcPts val="3960"/>
              </a:lnSpc>
              <a:spcBef>
                <a:spcPct val="0"/>
              </a:spcBef>
            </a:pPr>
            <a:r>
              <a:rPr lang="en-US" sz="3300" spc="-132">
                <a:solidFill>
                  <a:srgbClr val="000000"/>
                </a:solidFill>
                <a:latin typeface="Montserrat"/>
                <a:ea typeface="Montserrat"/>
                <a:cs typeface="Montserrat"/>
                <a:sym typeface="Montserrat"/>
              </a:rPr>
              <a:t>M for micdrop</a:t>
            </a:r>
          </a:p>
        </p:txBody>
      </p:sp>
      <p:sp>
        <p:nvSpPr>
          <p:cNvPr name="TextBox 35" id="35"/>
          <p:cNvSpPr txBox="true"/>
          <p:nvPr/>
        </p:nvSpPr>
        <p:spPr>
          <a:xfrm rot="0">
            <a:off x="13822645" y="7381009"/>
            <a:ext cx="3185218" cy="866775"/>
          </a:xfrm>
          <a:prstGeom prst="rect">
            <a:avLst/>
          </a:prstGeom>
        </p:spPr>
        <p:txBody>
          <a:bodyPr anchor="t" rtlCol="false" tIns="0" lIns="0" bIns="0" rIns="0">
            <a:spAutoFit/>
          </a:bodyPr>
          <a:lstStyle/>
          <a:p>
            <a:pPr algn="ctr">
              <a:lnSpc>
                <a:spcPts val="3480"/>
              </a:lnSpc>
              <a:spcBef>
                <a:spcPct val="0"/>
              </a:spcBef>
            </a:pPr>
            <a:r>
              <a:rPr lang="en-US" sz="2900" spc="-116">
                <a:solidFill>
                  <a:srgbClr val="000000"/>
                </a:solidFill>
                <a:latin typeface="Montserrat"/>
                <a:ea typeface="Montserrat"/>
                <a:cs typeface="Montserrat"/>
                <a:sym typeface="Montserrat"/>
              </a:rPr>
              <a:t>Any number from 0-9 for a timer</a:t>
            </a:r>
          </a:p>
        </p:txBody>
      </p:sp>
      <p:sp>
        <p:nvSpPr>
          <p:cNvPr name="TextBox 36" id="36"/>
          <p:cNvSpPr txBox="true"/>
          <p:nvPr/>
        </p:nvSpPr>
        <p:spPr>
          <a:xfrm rot="0">
            <a:off x="1531574" y="5173091"/>
            <a:ext cx="2682344" cy="990600"/>
          </a:xfrm>
          <a:prstGeom prst="rect">
            <a:avLst/>
          </a:prstGeom>
        </p:spPr>
        <p:txBody>
          <a:bodyPr anchor="t" rtlCol="false" tIns="0" lIns="0" bIns="0" rIns="0">
            <a:spAutoFit/>
          </a:bodyPr>
          <a:lstStyle/>
          <a:p>
            <a:pPr algn="ctr">
              <a:lnSpc>
                <a:spcPts val="3960"/>
              </a:lnSpc>
            </a:pPr>
            <a:r>
              <a:rPr lang="en-US" sz="3300" spc="-132">
                <a:solidFill>
                  <a:srgbClr val="000000"/>
                </a:solidFill>
                <a:latin typeface="Montserrat"/>
                <a:ea typeface="Montserrat"/>
                <a:cs typeface="Montserrat"/>
                <a:sym typeface="Montserrat"/>
              </a:rPr>
              <a:t>B for </a:t>
            </a:r>
          </a:p>
          <a:p>
            <a:pPr algn="ctr">
              <a:lnSpc>
                <a:spcPts val="3960"/>
              </a:lnSpc>
              <a:spcBef>
                <a:spcPct val="0"/>
              </a:spcBef>
            </a:pPr>
            <a:r>
              <a:rPr lang="en-US" sz="3300" spc="-132">
                <a:solidFill>
                  <a:srgbClr val="000000"/>
                </a:solidFill>
                <a:latin typeface="Montserrat"/>
                <a:ea typeface="Montserrat"/>
                <a:cs typeface="Montserrat"/>
                <a:sym typeface="Montserrat"/>
              </a:rPr>
              <a:t>blur</a:t>
            </a:r>
          </a:p>
        </p:txBody>
      </p:sp>
      <p:sp>
        <p:nvSpPr>
          <p:cNvPr name="TextBox 37" id="37"/>
          <p:cNvSpPr txBox="true"/>
          <p:nvPr/>
        </p:nvSpPr>
        <p:spPr>
          <a:xfrm rot="0">
            <a:off x="9892869" y="5173091"/>
            <a:ext cx="2682344" cy="990600"/>
          </a:xfrm>
          <a:prstGeom prst="rect">
            <a:avLst/>
          </a:prstGeom>
        </p:spPr>
        <p:txBody>
          <a:bodyPr anchor="t" rtlCol="false" tIns="0" lIns="0" bIns="0" rIns="0">
            <a:spAutoFit/>
          </a:bodyPr>
          <a:lstStyle/>
          <a:p>
            <a:pPr algn="ctr">
              <a:lnSpc>
                <a:spcPts val="3960"/>
              </a:lnSpc>
            </a:pPr>
            <a:r>
              <a:rPr lang="en-US" sz="3300" spc="-132">
                <a:solidFill>
                  <a:srgbClr val="000000"/>
                </a:solidFill>
                <a:latin typeface="Montserrat"/>
                <a:ea typeface="Montserrat"/>
                <a:cs typeface="Montserrat"/>
                <a:sym typeface="Montserrat"/>
              </a:rPr>
              <a:t>O for </a:t>
            </a:r>
          </a:p>
          <a:p>
            <a:pPr algn="ctr">
              <a:lnSpc>
                <a:spcPts val="3960"/>
              </a:lnSpc>
              <a:spcBef>
                <a:spcPct val="0"/>
              </a:spcBef>
            </a:pPr>
            <a:r>
              <a:rPr lang="en-US" sz="3300" spc="-132">
                <a:solidFill>
                  <a:srgbClr val="000000"/>
                </a:solidFill>
                <a:latin typeface="Montserrat"/>
                <a:ea typeface="Montserrat"/>
                <a:cs typeface="Montserrat"/>
                <a:sym typeface="Montserrat"/>
              </a:rPr>
              <a:t>bubbles</a:t>
            </a:r>
          </a:p>
        </p:txBody>
      </p:sp>
      <p:sp>
        <p:nvSpPr>
          <p:cNvPr name="TextBox 38" id="38"/>
          <p:cNvSpPr txBox="true"/>
          <p:nvPr/>
        </p:nvSpPr>
        <p:spPr>
          <a:xfrm rot="0">
            <a:off x="1531574" y="7314334"/>
            <a:ext cx="2682344" cy="990600"/>
          </a:xfrm>
          <a:prstGeom prst="rect">
            <a:avLst/>
          </a:prstGeom>
        </p:spPr>
        <p:txBody>
          <a:bodyPr anchor="t" rtlCol="false" tIns="0" lIns="0" bIns="0" rIns="0">
            <a:spAutoFit/>
          </a:bodyPr>
          <a:lstStyle/>
          <a:p>
            <a:pPr algn="ctr">
              <a:lnSpc>
                <a:spcPts val="3960"/>
              </a:lnSpc>
            </a:pPr>
            <a:r>
              <a:rPr lang="en-US" sz="3300" spc="-132">
                <a:solidFill>
                  <a:srgbClr val="000000"/>
                </a:solidFill>
                <a:latin typeface="Montserrat"/>
                <a:ea typeface="Montserrat"/>
                <a:cs typeface="Montserrat"/>
                <a:sym typeface="Montserrat"/>
              </a:rPr>
              <a:t>C for </a:t>
            </a:r>
          </a:p>
          <a:p>
            <a:pPr algn="ctr">
              <a:lnSpc>
                <a:spcPts val="3960"/>
              </a:lnSpc>
              <a:spcBef>
                <a:spcPct val="0"/>
              </a:spcBef>
            </a:pPr>
            <a:r>
              <a:rPr lang="en-US" sz="3300" spc="-132">
                <a:solidFill>
                  <a:srgbClr val="000000"/>
                </a:solidFill>
                <a:latin typeface="Montserrat"/>
                <a:ea typeface="Montserrat"/>
                <a:cs typeface="Montserrat"/>
                <a:sym typeface="Montserrat"/>
              </a:rPr>
              <a:t>confetti</a:t>
            </a:r>
          </a:p>
        </p:txBody>
      </p:sp>
      <p:sp>
        <p:nvSpPr>
          <p:cNvPr name="TextBox 39" id="39"/>
          <p:cNvSpPr txBox="true"/>
          <p:nvPr/>
        </p:nvSpPr>
        <p:spPr>
          <a:xfrm rot="0">
            <a:off x="9892869" y="7314334"/>
            <a:ext cx="2682344" cy="990600"/>
          </a:xfrm>
          <a:prstGeom prst="rect">
            <a:avLst/>
          </a:prstGeom>
        </p:spPr>
        <p:txBody>
          <a:bodyPr anchor="t" rtlCol="false" tIns="0" lIns="0" bIns="0" rIns="0">
            <a:spAutoFit/>
          </a:bodyPr>
          <a:lstStyle/>
          <a:p>
            <a:pPr algn="ctr">
              <a:lnSpc>
                <a:spcPts val="3960"/>
              </a:lnSpc>
            </a:pPr>
            <a:r>
              <a:rPr lang="en-US" sz="3300" spc="-132">
                <a:solidFill>
                  <a:srgbClr val="000000"/>
                </a:solidFill>
                <a:latin typeface="Montserrat"/>
                <a:ea typeface="Montserrat"/>
                <a:cs typeface="Montserrat"/>
                <a:sym typeface="Montserrat"/>
              </a:rPr>
              <a:t>Q for </a:t>
            </a:r>
          </a:p>
          <a:p>
            <a:pPr algn="ctr">
              <a:lnSpc>
                <a:spcPts val="3960"/>
              </a:lnSpc>
              <a:spcBef>
                <a:spcPct val="0"/>
              </a:spcBef>
            </a:pPr>
            <a:r>
              <a:rPr lang="en-US" sz="3300" spc="-132">
                <a:solidFill>
                  <a:srgbClr val="000000"/>
                </a:solidFill>
                <a:latin typeface="Montserrat"/>
                <a:ea typeface="Montserrat"/>
                <a:cs typeface="Montserrat"/>
                <a:sym typeface="Montserrat"/>
              </a:rPr>
              <a:t>quiet</a:t>
            </a:r>
          </a:p>
        </p:txBody>
      </p:sp>
      <p:sp>
        <p:nvSpPr>
          <p:cNvPr name="TextBox 40" id="40"/>
          <p:cNvSpPr txBox="true"/>
          <p:nvPr/>
        </p:nvSpPr>
        <p:spPr>
          <a:xfrm rot="0">
            <a:off x="3425589" y="1775078"/>
            <a:ext cx="11436821" cy="735391"/>
          </a:xfrm>
          <a:prstGeom prst="rect">
            <a:avLst/>
          </a:prstGeom>
        </p:spPr>
        <p:txBody>
          <a:bodyPr anchor="t" rtlCol="false" tIns="0" lIns="0" bIns="0" rIns="0">
            <a:spAutoFit/>
          </a:bodyPr>
          <a:lstStyle/>
          <a:p>
            <a:pPr algn="ctr">
              <a:lnSpc>
                <a:spcPts val="5466"/>
              </a:lnSpc>
            </a:pPr>
            <a:r>
              <a:rPr lang="en-US" sz="5466">
                <a:solidFill>
                  <a:srgbClr val="0F2F76"/>
                </a:solidFill>
                <a:latin typeface="Montserrat"/>
                <a:ea typeface="Montserrat"/>
                <a:cs typeface="Montserrat"/>
                <a:sym typeface="Montserrat"/>
              </a:rPr>
              <a:t>Press these keys while on </a:t>
            </a:r>
          </a:p>
        </p:txBody>
      </p:sp>
      <p:sp>
        <p:nvSpPr>
          <p:cNvPr name="Freeform 41" id="41"/>
          <p:cNvSpPr/>
          <p:nvPr/>
        </p:nvSpPr>
        <p:spPr>
          <a:xfrm flipH="false" flipV="false" rot="1039235">
            <a:off x="14623296" y="1679828"/>
            <a:ext cx="2477854" cy="2769959"/>
          </a:xfrm>
          <a:custGeom>
            <a:avLst/>
            <a:gdLst/>
            <a:ahLst/>
            <a:cxnLst/>
            <a:rect r="r" b="b" t="t" l="l"/>
            <a:pathLst>
              <a:path h="2769959" w="2477854">
                <a:moveTo>
                  <a:pt x="0" y="0"/>
                </a:moveTo>
                <a:lnTo>
                  <a:pt x="2477854" y="0"/>
                </a:lnTo>
                <a:lnTo>
                  <a:pt x="2477854" y="2769959"/>
                </a:lnTo>
                <a:lnTo>
                  <a:pt x="0" y="27699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2" id="42"/>
          <p:cNvSpPr/>
          <p:nvPr/>
        </p:nvSpPr>
        <p:spPr>
          <a:xfrm flipH="true" flipV="false" rot="-1037999">
            <a:off x="1187803" y="1679828"/>
            <a:ext cx="2477854" cy="2769959"/>
          </a:xfrm>
          <a:custGeom>
            <a:avLst/>
            <a:gdLst/>
            <a:ahLst/>
            <a:cxnLst/>
            <a:rect r="r" b="b" t="t" l="l"/>
            <a:pathLst>
              <a:path h="2769959" w="2477854">
                <a:moveTo>
                  <a:pt x="2477854" y="0"/>
                </a:moveTo>
                <a:lnTo>
                  <a:pt x="0" y="0"/>
                </a:lnTo>
                <a:lnTo>
                  <a:pt x="0" y="2769959"/>
                </a:lnTo>
                <a:lnTo>
                  <a:pt x="2477854" y="2769959"/>
                </a:lnTo>
                <a:lnTo>
                  <a:pt x="247785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977497"/>
            <a:ext cx="6789614" cy="1926235"/>
            <a:chOff x="0" y="0"/>
            <a:chExt cx="9052819" cy="2568313"/>
          </a:xfrm>
        </p:grpSpPr>
        <p:grpSp>
          <p:nvGrpSpPr>
            <p:cNvPr name="Group 4" id="4"/>
            <p:cNvGrpSpPr/>
            <p:nvPr/>
          </p:nvGrpSpPr>
          <p:grpSpPr>
            <a:xfrm rot="0">
              <a:off x="0" y="0"/>
              <a:ext cx="9052819" cy="2113888"/>
              <a:chOff x="0" y="0"/>
              <a:chExt cx="1788211" cy="417558"/>
            </a:xfrm>
          </p:grpSpPr>
          <p:sp>
            <p:nvSpPr>
              <p:cNvPr name="Freeform 5" id="5"/>
              <p:cNvSpPr/>
              <p:nvPr/>
            </p:nvSpPr>
            <p:spPr>
              <a:xfrm flipH="false" flipV="false" rot="0">
                <a:off x="0" y="0"/>
                <a:ext cx="1788211" cy="417558"/>
              </a:xfrm>
              <a:custGeom>
                <a:avLst/>
                <a:gdLst/>
                <a:ahLst/>
                <a:cxnLst/>
                <a:rect r="r" b="b" t="t" l="l"/>
                <a:pathLst>
                  <a:path h="417558" w="1788211">
                    <a:moveTo>
                      <a:pt x="28506" y="0"/>
                    </a:moveTo>
                    <a:lnTo>
                      <a:pt x="1759705" y="0"/>
                    </a:lnTo>
                    <a:cubicBezTo>
                      <a:pt x="1775448" y="0"/>
                      <a:pt x="1788211" y="12763"/>
                      <a:pt x="1788211" y="28506"/>
                    </a:cubicBezTo>
                    <a:lnTo>
                      <a:pt x="1788211" y="389052"/>
                    </a:lnTo>
                    <a:cubicBezTo>
                      <a:pt x="1788211" y="396612"/>
                      <a:pt x="1785208" y="403863"/>
                      <a:pt x="1779862" y="409209"/>
                    </a:cubicBezTo>
                    <a:cubicBezTo>
                      <a:pt x="1774516" y="414555"/>
                      <a:pt x="1767265" y="417558"/>
                      <a:pt x="1759705" y="417558"/>
                    </a:cubicBezTo>
                    <a:lnTo>
                      <a:pt x="28506" y="417558"/>
                    </a:lnTo>
                    <a:cubicBezTo>
                      <a:pt x="20946" y="417558"/>
                      <a:pt x="13695" y="414555"/>
                      <a:pt x="8349" y="409209"/>
                    </a:cubicBezTo>
                    <a:cubicBezTo>
                      <a:pt x="3003" y="403863"/>
                      <a:pt x="0" y="396612"/>
                      <a:pt x="0" y="389052"/>
                    </a:cubicBezTo>
                    <a:lnTo>
                      <a:pt x="0" y="28506"/>
                    </a:lnTo>
                    <a:cubicBezTo>
                      <a:pt x="0" y="20946"/>
                      <a:pt x="3003" y="13695"/>
                      <a:pt x="8349" y="8349"/>
                    </a:cubicBezTo>
                    <a:cubicBezTo>
                      <a:pt x="13695" y="3003"/>
                      <a:pt x="20946" y="0"/>
                      <a:pt x="28506" y="0"/>
                    </a:cubicBezTo>
                    <a:close/>
                  </a:path>
                </a:pathLst>
              </a:custGeom>
              <a:solidFill>
                <a:srgbClr val="FEC045"/>
              </a:solidFill>
            </p:spPr>
          </p:sp>
          <p:sp>
            <p:nvSpPr>
              <p:cNvPr name="TextBox 6" id="6"/>
              <p:cNvSpPr txBox="true"/>
              <p:nvPr/>
            </p:nvSpPr>
            <p:spPr>
              <a:xfrm>
                <a:off x="0" y="-38100"/>
                <a:ext cx="1788211" cy="455658"/>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361856" y="350812"/>
              <a:ext cx="8271852" cy="2217501"/>
            </a:xfrm>
            <a:prstGeom prst="rect">
              <a:avLst/>
            </a:prstGeom>
          </p:spPr>
          <p:txBody>
            <a:bodyPr anchor="t" rtlCol="false" tIns="0" lIns="0" bIns="0" rIns="0">
              <a:spAutoFit/>
            </a:bodyPr>
            <a:lstStyle/>
            <a:p>
              <a:pPr algn="ctr">
                <a:lnSpc>
                  <a:spcPts val="9611"/>
                </a:lnSpc>
              </a:pPr>
              <a:r>
                <a:rPr lang="en-US" sz="12013" spc="-120">
                  <a:solidFill>
                    <a:srgbClr val="0F2F76"/>
                  </a:solidFill>
                  <a:latin typeface="Impact"/>
                  <a:ea typeface="Impact"/>
                  <a:cs typeface="Impact"/>
                  <a:sym typeface="Impact"/>
                </a:rPr>
                <a:t>RESOURCES</a:t>
              </a:r>
            </a:p>
          </p:txBody>
        </p:sp>
      </p:grpSp>
      <p:grpSp>
        <p:nvGrpSpPr>
          <p:cNvPr name="Group 8" id="8"/>
          <p:cNvGrpSpPr/>
          <p:nvPr/>
        </p:nvGrpSpPr>
        <p:grpSpPr>
          <a:xfrm rot="0">
            <a:off x="8269294" y="1028700"/>
            <a:ext cx="8990006" cy="1539776"/>
            <a:chOff x="0" y="0"/>
            <a:chExt cx="2367738" cy="405538"/>
          </a:xfrm>
        </p:grpSpPr>
        <p:sp>
          <p:nvSpPr>
            <p:cNvPr name="Freeform 9" id="9"/>
            <p:cNvSpPr/>
            <p:nvPr/>
          </p:nvSpPr>
          <p:spPr>
            <a:xfrm flipH="false" flipV="false" rot="0">
              <a:off x="0" y="0"/>
              <a:ext cx="2367738" cy="405538"/>
            </a:xfrm>
            <a:custGeom>
              <a:avLst/>
              <a:gdLst/>
              <a:ahLst/>
              <a:cxnLst/>
              <a:rect r="r" b="b" t="t" l="l"/>
              <a:pathLst>
                <a:path h="405538" w="2367738">
                  <a:moveTo>
                    <a:pt x="21529" y="0"/>
                  </a:moveTo>
                  <a:lnTo>
                    <a:pt x="2346209" y="0"/>
                  </a:lnTo>
                  <a:cubicBezTo>
                    <a:pt x="2358099" y="0"/>
                    <a:pt x="2367738" y="9639"/>
                    <a:pt x="2367738" y="21529"/>
                  </a:cubicBezTo>
                  <a:lnTo>
                    <a:pt x="2367738" y="384009"/>
                  </a:lnTo>
                  <a:cubicBezTo>
                    <a:pt x="2367738" y="389719"/>
                    <a:pt x="2365470" y="395195"/>
                    <a:pt x="2361432" y="399232"/>
                  </a:cubicBezTo>
                  <a:cubicBezTo>
                    <a:pt x="2357395" y="403270"/>
                    <a:pt x="2351919" y="405538"/>
                    <a:pt x="2346209" y="405538"/>
                  </a:cubicBezTo>
                  <a:lnTo>
                    <a:pt x="21529" y="405538"/>
                  </a:lnTo>
                  <a:cubicBezTo>
                    <a:pt x="9639" y="405538"/>
                    <a:pt x="0" y="395899"/>
                    <a:pt x="0" y="384009"/>
                  </a:cubicBezTo>
                  <a:lnTo>
                    <a:pt x="0" y="21529"/>
                  </a:lnTo>
                  <a:cubicBezTo>
                    <a:pt x="0" y="9639"/>
                    <a:pt x="9639" y="0"/>
                    <a:pt x="21529" y="0"/>
                  </a:cubicBezTo>
                  <a:close/>
                </a:path>
              </a:pathLst>
            </a:custGeom>
            <a:solidFill>
              <a:srgbClr val="0F2F76"/>
            </a:solidFill>
          </p:spPr>
        </p:sp>
        <p:sp>
          <p:nvSpPr>
            <p:cNvPr name="TextBox 10" id="10"/>
            <p:cNvSpPr txBox="true"/>
            <p:nvPr/>
          </p:nvSpPr>
          <p:spPr>
            <a:xfrm>
              <a:off x="0" y="-57150"/>
              <a:ext cx="2367738" cy="462688"/>
            </a:xfrm>
            <a:prstGeom prst="rect">
              <a:avLst/>
            </a:prstGeom>
          </p:spPr>
          <p:txBody>
            <a:bodyPr anchor="ctr" rtlCol="false" tIns="50800" lIns="50800" bIns="50800" rIns="50800"/>
            <a:lstStyle/>
            <a:p>
              <a:pPr algn="ctr">
                <a:lnSpc>
                  <a:spcPts val="3640"/>
                </a:lnSpc>
              </a:pPr>
            </a:p>
          </p:txBody>
        </p:sp>
      </p:grpSp>
      <p:sp>
        <p:nvSpPr>
          <p:cNvPr name="Freeform 11" id="11"/>
          <p:cNvSpPr/>
          <p:nvPr/>
        </p:nvSpPr>
        <p:spPr>
          <a:xfrm flipH="false" flipV="false" rot="0">
            <a:off x="1028700" y="7831480"/>
            <a:ext cx="2899677" cy="1428750"/>
          </a:xfrm>
          <a:custGeom>
            <a:avLst/>
            <a:gdLst/>
            <a:ahLst/>
            <a:cxnLst/>
            <a:rect r="r" b="b" t="t" l="l"/>
            <a:pathLst>
              <a:path h="1428750" w="2899677">
                <a:moveTo>
                  <a:pt x="0" y="0"/>
                </a:moveTo>
                <a:lnTo>
                  <a:pt x="2899677" y="0"/>
                </a:lnTo>
                <a:lnTo>
                  <a:pt x="2899677" y="1428750"/>
                </a:lnTo>
                <a:lnTo>
                  <a:pt x="0" y="1428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4857044" y="5316895"/>
            <a:ext cx="2459507" cy="1905000"/>
          </a:xfrm>
          <a:custGeom>
            <a:avLst/>
            <a:gdLst/>
            <a:ahLst/>
            <a:cxnLst/>
            <a:rect r="r" b="b" t="t" l="l"/>
            <a:pathLst>
              <a:path h="1905000" w="2459507">
                <a:moveTo>
                  <a:pt x="0" y="0"/>
                </a:moveTo>
                <a:lnTo>
                  <a:pt x="2459508" y="0"/>
                </a:lnTo>
                <a:lnTo>
                  <a:pt x="2459508" y="1905000"/>
                </a:lnTo>
                <a:lnTo>
                  <a:pt x="0" y="1905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5553414" y="5316895"/>
            <a:ext cx="910936" cy="1905000"/>
          </a:xfrm>
          <a:custGeom>
            <a:avLst/>
            <a:gdLst/>
            <a:ahLst/>
            <a:cxnLst/>
            <a:rect r="r" b="b" t="t" l="l"/>
            <a:pathLst>
              <a:path h="1905000" w="910936">
                <a:moveTo>
                  <a:pt x="0" y="0"/>
                </a:moveTo>
                <a:lnTo>
                  <a:pt x="910936" y="0"/>
                </a:lnTo>
                <a:lnTo>
                  <a:pt x="910936" y="1905000"/>
                </a:lnTo>
                <a:lnTo>
                  <a:pt x="0" y="1905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2306967" y="5316895"/>
            <a:ext cx="1980624" cy="1905000"/>
          </a:xfrm>
          <a:custGeom>
            <a:avLst/>
            <a:gdLst/>
            <a:ahLst/>
            <a:cxnLst/>
            <a:rect r="r" b="b" t="t" l="l"/>
            <a:pathLst>
              <a:path h="1905000" w="1980624">
                <a:moveTo>
                  <a:pt x="0" y="0"/>
                </a:moveTo>
                <a:lnTo>
                  <a:pt x="1980624" y="0"/>
                </a:lnTo>
                <a:lnTo>
                  <a:pt x="1980624" y="1905000"/>
                </a:lnTo>
                <a:lnTo>
                  <a:pt x="0" y="19050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085952" y="5316895"/>
            <a:ext cx="1704109" cy="1905000"/>
          </a:xfrm>
          <a:custGeom>
            <a:avLst/>
            <a:gdLst/>
            <a:ahLst/>
            <a:cxnLst/>
            <a:rect r="r" b="b" t="t" l="l"/>
            <a:pathLst>
              <a:path h="1905000" w="1704109">
                <a:moveTo>
                  <a:pt x="0" y="0"/>
                </a:moveTo>
                <a:lnTo>
                  <a:pt x="1704109" y="0"/>
                </a:lnTo>
                <a:lnTo>
                  <a:pt x="1704109" y="1905000"/>
                </a:lnTo>
                <a:lnTo>
                  <a:pt x="0" y="19050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8658468" y="7831480"/>
            <a:ext cx="2297697" cy="1428750"/>
          </a:xfrm>
          <a:custGeom>
            <a:avLst/>
            <a:gdLst/>
            <a:ahLst/>
            <a:cxnLst/>
            <a:rect r="r" b="b" t="t" l="l"/>
            <a:pathLst>
              <a:path h="1428750" w="2297697">
                <a:moveTo>
                  <a:pt x="0" y="0"/>
                </a:moveTo>
                <a:lnTo>
                  <a:pt x="2297697" y="0"/>
                </a:lnTo>
                <a:lnTo>
                  <a:pt x="2297697" y="1428750"/>
                </a:lnTo>
                <a:lnTo>
                  <a:pt x="0" y="14287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false" flipV="false" rot="0">
            <a:off x="9508258" y="5316895"/>
            <a:ext cx="2229255" cy="1905000"/>
          </a:xfrm>
          <a:custGeom>
            <a:avLst/>
            <a:gdLst/>
            <a:ahLst/>
            <a:cxnLst/>
            <a:rect r="r" b="b" t="t" l="l"/>
            <a:pathLst>
              <a:path h="1905000" w="2229255">
                <a:moveTo>
                  <a:pt x="0" y="0"/>
                </a:moveTo>
                <a:lnTo>
                  <a:pt x="2229255" y="0"/>
                </a:lnTo>
                <a:lnTo>
                  <a:pt x="2229255" y="1905000"/>
                </a:lnTo>
                <a:lnTo>
                  <a:pt x="0" y="19050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8" id="18"/>
          <p:cNvSpPr/>
          <p:nvPr/>
        </p:nvSpPr>
        <p:spPr>
          <a:xfrm flipH="false" flipV="false" rot="0">
            <a:off x="8183360" y="3141613"/>
            <a:ext cx="2035784" cy="1428750"/>
          </a:xfrm>
          <a:custGeom>
            <a:avLst/>
            <a:gdLst/>
            <a:ahLst/>
            <a:cxnLst/>
            <a:rect r="r" b="b" t="t" l="l"/>
            <a:pathLst>
              <a:path h="1428750" w="2035784">
                <a:moveTo>
                  <a:pt x="0" y="0"/>
                </a:moveTo>
                <a:lnTo>
                  <a:pt x="2035783" y="0"/>
                </a:lnTo>
                <a:lnTo>
                  <a:pt x="2035783" y="1428750"/>
                </a:lnTo>
                <a:lnTo>
                  <a:pt x="0" y="142875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9" id="19"/>
          <p:cNvSpPr/>
          <p:nvPr/>
        </p:nvSpPr>
        <p:spPr>
          <a:xfrm flipH="false" flipV="false" rot="0">
            <a:off x="15244199" y="7847897"/>
            <a:ext cx="2015101" cy="1395915"/>
          </a:xfrm>
          <a:custGeom>
            <a:avLst/>
            <a:gdLst/>
            <a:ahLst/>
            <a:cxnLst/>
            <a:rect r="r" b="b" t="t" l="l"/>
            <a:pathLst>
              <a:path h="1395915" w="2015101">
                <a:moveTo>
                  <a:pt x="0" y="0"/>
                </a:moveTo>
                <a:lnTo>
                  <a:pt x="2015101" y="0"/>
                </a:lnTo>
                <a:lnTo>
                  <a:pt x="2015101" y="1395915"/>
                </a:lnTo>
                <a:lnTo>
                  <a:pt x="0" y="139591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0" id="20"/>
          <p:cNvSpPr/>
          <p:nvPr/>
        </p:nvSpPr>
        <p:spPr>
          <a:xfrm flipH="false" flipV="false" rot="0">
            <a:off x="7033804" y="5316895"/>
            <a:ext cx="1905000" cy="1905000"/>
          </a:xfrm>
          <a:custGeom>
            <a:avLst/>
            <a:gdLst/>
            <a:ahLst/>
            <a:cxnLst/>
            <a:rect r="r" b="b" t="t" l="l"/>
            <a:pathLst>
              <a:path h="1905000" w="1905000">
                <a:moveTo>
                  <a:pt x="0" y="0"/>
                </a:moveTo>
                <a:lnTo>
                  <a:pt x="1905000" y="0"/>
                </a:lnTo>
                <a:lnTo>
                  <a:pt x="1905000" y="1905000"/>
                </a:lnTo>
                <a:lnTo>
                  <a:pt x="0" y="19050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1" id="21"/>
          <p:cNvSpPr/>
          <p:nvPr/>
        </p:nvSpPr>
        <p:spPr>
          <a:xfrm flipH="false" flipV="false" rot="0">
            <a:off x="14025504" y="3141613"/>
            <a:ext cx="3233796" cy="1428750"/>
          </a:xfrm>
          <a:custGeom>
            <a:avLst/>
            <a:gdLst/>
            <a:ahLst/>
            <a:cxnLst/>
            <a:rect r="r" b="b" t="t" l="l"/>
            <a:pathLst>
              <a:path h="1428750" w="3233796">
                <a:moveTo>
                  <a:pt x="0" y="0"/>
                </a:moveTo>
                <a:lnTo>
                  <a:pt x="3233796" y="0"/>
                </a:lnTo>
                <a:lnTo>
                  <a:pt x="3233796" y="1428750"/>
                </a:lnTo>
                <a:lnTo>
                  <a:pt x="0" y="142875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2" id="22"/>
          <p:cNvSpPr/>
          <p:nvPr/>
        </p:nvSpPr>
        <p:spPr>
          <a:xfrm flipH="false" flipV="false" rot="0">
            <a:off x="10664247" y="3278561"/>
            <a:ext cx="3057636" cy="1428750"/>
          </a:xfrm>
          <a:custGeom>
            <a:avLst/>
            <a:gdLst/>
            <a:ahLst/>
            <a:cxnLst/>
            <a:rect r="r" b="b" t="t" l="l"/>
            <a:pathLst>
              <a:path h="1428750" w="3057636">
                <a:moveTo>
                  <a:pt x="0" y="0"/>
                </a:moveTo>
                <a:lnTo>
                  <a:pt x="3057636" y="0"/>
                </a:lnTo>
                <a:lnTo>
                  <a:pt x="3057636" y="1428750"/>
                </a:lnTo>
                <a:lnTo>
                  <a:pt x="0" y="142875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3" id="23"/>
          <p:cNvSpPr/>
          <p:nvPr/>
        </p:nvSpPr>
        <p:spPr>
          <a:xfrm flipH="false" flipV="false" rot="0">
            <a:off x="3359514" y="5316895"/>
            <a:ext cx="1624445" cy="1905000"/>
          </a:xfrm>
          <a:custGeom>
            <a:avLst/>
            <a:gdLst/>
            <a:ahLst/>
            <a:cxnLst/>
            <a:rect r="r" b="b" t="t" l="l"/>
            <a:pathLst>
              <a:path h="1905000" w="1624445">
                <a:moveTo>
                  <a:pt x="0" y="0"/>
                </a:moveTo>
                <a:lnTo>
                  <a:pt x="1624446" y="0"/>
                </a:lnTo>
                <a:lnTo>
                  <a:pt x="1624446" y="1905000"/>
                </a:lnTo>
                <a:lnTo>
                  <a:pt x="0" y="1905000"/>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24" id="24"/>
          <p:cNvSpPr/>
          <p:nvPr/>
        </p:nvSpPr>
        <p:spPr>
          <a:xfrm flipH="false" flipV="false" rot="0">
            <a:off x="4909950" y="7831480"/>
            <a:ext cx="2766945" cy="1428750"/>
          </a:xfrm>
          <a:custGeom>
            <a:avLst/>
            <a:gdLst/>
            <a:ahLst/>
            <a:cxnLst/>
            <a:rect r="r" b="b" t="t" l="l"/>
            <a:pathLst>
              <a:path h="1428750" w="2766945">
                <a:moveTo>
                  <a:pt x="0" y="0"/>
                </a:moveTo>
                <a:lnTo>
                  <a:pt x="2766945" y="0"/>
                </a:lnTo>
                <a:lnTo>
                  <a:pt x="2766945" y="1428750"/>
                </a:lnTo>
                <a:lnTo>
                  <a:pt x="0" y="1428750"/>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5" id="25"/>
          <p:cNvSpPr/>
          <p:nvPr/>
        </p:nvSpPr>
        <p:spPr>
          <a:xfrm flipH="false" flipV="false" rot="0">
            <a:off x="11937738" y="7831480"/>
            <a:ext cx="2324889" cy="1428750"/>
          </a:xfrm>
          <a:custGeom>
            <a:avLst/>
            <a:gdLst/>
            <a:ahLst/>
            <a:cxnLst/>
            <a:rect r="r" b="b" t="t" l="l"/>
            <a:pathLst>
              <a:path h="1428750" w="2324889">
                <a:moveTo>
                  <a:pt x="0" y="0"/>
                </a:moveTo>
                <a:lnTo>
                  <a:pt x="2324889" y="0"/>
                </a:lnTo>
                <a:lnTo>
                  <a:pt x="2324889" y="1428750"/>
                </a:lnTo>
                <a:lnTo>
                  <a:pt x="0" y="1428750"/>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TextBox 26" id="26"/>
          <p:cNvSpPr txBox="true"/>
          <p:nvPr/>
        </p:nvSpPr>
        <p:spPr>
          <a:xfrm rot="0">
            <a:off x="1028700" y="2965650"/>
            <a:ext cx="6789614" cy="735391"/>
          </a:xfrm>
          <a:prstGeom prst="rect">
            <a:avLst/>
          </a:prstGeom>
        </p:spPr>
        <p:txBody>
          <a:bodyPr anchor="t" rtlCol="false" tIns="0" lIns="0" bIns="0" rIns="0">
            <a:spAutoFit/>
          </a:bodyPr>
          <a:lstStyle/>
          <a:p>
            <a:pPr algn="ctr">
              <a:lnSpc>
                <a:spcPts val="5466"/>
              </a:lnSpc>
            </a:pPr>
            <a:r>
              <a:rPr lang="en-US" sz="5466">
                <a:solidFill>
                  <a:srgbClr val="0F2F76"/>
                </a:solidFill>
                <a:latin typeface="Montserrat"/>
                <a:ea typeface="Montserrat"/>
                <a:cs typeface="Montserrat"/>
                <a:sym typeface="Montserrat"/>
              </a:rPr>
              <a:t>set:nAE-3XXmQts</a:t>
            </a:r>
          </a:p>
        </p:txBody>
      </p:sp>
      <p:sp>
        <p:nvSpPr>
          <p:cNvPr name="TextBox 27" id="27"/>
          <p:cNvSpPr txBox="true"/>
          <p:nvPr/>
        </p:nvSpPr>
        <p:spPr>
          <a:xfrm rot="0">
            <a:off x="8583425" y="1367423"/>
            <a:ext cx="8361743" cy="843280"/>
          </a:xfrm>
          <a:prstGeom prst="rect">
            <a:avLst/>
          </a:prstGeom>
        </p:spPr>
        <p:txBody>
          <a:bodyPr anchor="t" rtlCol="false" tIns="0" lIns="0" bIns="0" rIns="0">
            <a:spAutoFit/>
          </a:bodyPr>
          <a:lstStyle/>
          <a:p>
            <a:pPr algn="l">
              <a:lnSpc>
                <a:spcPts val="3380"/>
              </a:lnSpc>
            </a:pPr>
            <a:r>
              <a:rPr lang="en-US" sz="2600">
                <a:solidFill>
                  <a:srgbClr val="F7F1EB"/>
                </a:solidFill>
                <a:latin typeface="Montserrat"/>
                <a:ea typeface="Montserrat"/>
                <a:cs typeface="Montserrat"/>
                <a:sym typeface="Montserrat"/>
              </a:rPr>
              <a:t>Use this element set in your Canva Presentation. Don't forget to delete this page before presenting.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991469" y="2097969"/>
            <a:ext cx="11055230" cy="8954878"/>
          </a:xfrm>
          <a:custGeom>
            <a:avLst/>
            <a:gdLst/>
            <a:ahLst/>
            <a:cxnLst/>
            <a:rect r="r" b="b" t="t" l="l"/>
            <a:pathLst>
              <a:path h="8954878" w="11055230">
                <a:moveTo>
                  <a:pt x="0" y="0"/>
                </a:moveTo>
                <a:lnTo>
                  <a:pt x="11055229" y="0"/>
                </a:lnTo>
                <a:lnTo>
                  <a:pt x="11055229" y="8954878"/>
                </a:lnTo>
                <a:lnTo>
                  <a:pt x="0" y="8954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543748" y="2120977"/>
            <a:ext cx="4674790" cy="1585416"/>
            <a:chOff x="0" y="0"/>
            <a:chExt cx="1231220" cy="417558"/>
          </a:xfrm>
        </p:grpSpPr>
        <p:sp>
          <p:nvSpPr>
            <p:cNvPr name="Freeform 5" id="5"/>
            <p:cNvSpPr/>
            <p:nvPr/>
          </p:nvSpPr>
          <p:spPr>
            <a:xfrm flipH="false" flipV="false" rot="0">
              <a:off x="0" y="0"/>
              <a:ext cx="1231220" cy="417558"/>
            </a:xfrm>
            <a:custGeom>
              <a:avLst/>
              <a:gdLst/>
              <a:ahLst/>
              <a:cxnLst/>
              <a:rect r="r" b="b" t="t" l="l"/>
              <a:pathLst>
                <a:path h="417558" w="1231220">
                  <a:moveTo>
                    <a:pt x="41403" y="0"/>
                  </a:moveTo>
                  <a:lnTo>
                    <a:pt x="1189818" y="0"/>
                  </a:lnTo>
                  <a:cubicBezTo>
                    <a:pt x="1200799" y="0"/>
                    <a:pt x="1211329" y="4362"/>
                    <a:pt x="1219094" y="12127"/>
                  </a:cubicBezTo>
                  <a:cubicBezTo>
                    <a:pt x="1226858" y="19891"/>
                    <a:pt x="1231220" y="30422"/>
                    <a:pt x="1231220" y="41403"/>
                  </a:cubicBezTo>
                  <a:lnTo>
                    <a:pt x="1231220" y="376156"/>
                  </a:lnTo>
                  <a:cubicBezTo>
                    <a:pt x="1231220" y="387136"/>
                    <a:pt x="1226858" y="397667"/>
                    <a:pt x="1219094" y="405432"/>
                  </a:cubicBezTo>
                  <a:cubicBezTo>
                    <a:pt x="1211329" y="413196"/>
                    <a:pt x="1200799" y="417558"/>
                    <a:pt x="1189818" y="417558"/>
                  </a:cubicBezTo>
                  <a:lnTo>
                    <a:pt x="41403" y="417558"/>
                  </a:lnTo>
                  <a:cubicBezTo>
                    <a:pt x="30422" y="417558"/>
                    <a:pt x="19891" y="413196"/>
                    <a:pt x="12127" y="405432"/>
                  </a:cubicBezTo>
                  <a:cubicBezTo>
                    <a:pt x="4362" y="397667"/>
                    <a:pt x="0" y="387136"/>
                    <a:pt x="0" y="376156"/>
                  </a:cubicBezTo>
                  <a:lnTo>
                    <a:pt x="0" y="41403"/>
                  </a:lnTo>
                  <a:cubicBezTo>
                    <a:pt x="0" y="30422"/>
                    <a:pt x="4362" y="19891"/>
                    <a:pt x="12127" y="12127"/>
                  </a:cubicBezTo>
                  <a:cubicBezTo>
                    <a:pt x="19891" y="4362"/>
                    <a:pt x="30422" y="0"/>
                    <a:pt x="41403" y="0"/>
                  </a:cubicBezTo>
                  <a:close/>
                </a:path>
              </a:pathLst>
            </a:custGeom>
            <a:solidFill>
              <a:srgbClr val="FEC045"/>
            </a:solidFill>
          </p:spPr>
        </p:sp>
        <p:sp>
          <p:nvSpPr>
            <p:cNvPr name="TextBox 6" id="6"/>
            <p:cNvSpPr txBox="true"/>
            <p:nvPr/>
          </p:nvSpPr>
          <p:spPr>
            <a:xfrm>
              <a:off x="0" y="-38100"/>
              <a:ext cx="1231220" cy="45565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9554414" y="1042363"/>
            <a:ext cx="7704886" cy="8215937"/>
            <a:chOff x="0" y="0"/>
            <a:chExt cx="2029270" cy="2163868"/>
          </a:xfrm>
        </p:grpSpPr>
        <p:sp>
          <p:nvSpPr>
            <p:cNvPr name="Freeform 8" id="8"/>
            <p:cNvSpPr/>
            <p:nvPr/>
          </p:nvSpPr>
          <p:spPr>
            <a:xfrm flipH="false" flipV="false" rot="0">
              <a:off x="0" y="0"/>
              <a:ext cx="2029270" cy="2163868"/>
            </a:xfrm>
            <a:custGeom>
              <a:avLst/>
              <a:gdLst/>
              <a:ahLst/>
              <a:cxnLst/>
              <a:rect r="r" b="b" t="t" l="l"/>
              <a:pathLst>
                <a:path h="2163868" w="2029270">
                  <a:moveTo>
                    <a:pt x="25120" y="0"/>
                  </a:moveTo>
                  <a:lnTo>
                    <a:pt x="2004150" y="0"/>
                  </a:lnTo>
                  <a:cubicBezTo>
                    <a:pt x="2018024" y="0"/>
                    <a:pt x="2029270" y="11247"/>
                    <a:pt x="2029270" y="25120"/>
                  </a:cubicBezTo>
                  <a:lnTo>
                    <a:pt x="2029270" y="2138748"/>
                  </a:lnTo>
                  <a:cubicBezTo>
                    <a:pt x="2029270" y="2152622"/>
                    <a:pt x="2018024" y="2163868"/>
                    <a:pt x="2004150" y="2163868"/>
                  </a:cubicBezTo>
                  <a:lnTo>
                    <a:pt x="25120" y="2163868"/>
                  </a:lnTo>
                  <a:cubicBezTo>
                    <a:pt x="11247" y="2163868"/>
                    <a:pt x="0" y="2152622"/>
                    <a:pt x="0" y="2138748"/>
                  </a:cubicBezTo>
                  <a:lnTo>
                    <a:pt x="0" y="25120"/>
                  </a:lnTo>
                  <a:cubicBezTo>
                    <a:pt x="0" y="11247"/>
                    <a:pt x="11247" y="0"/>
                    <a:pt x="25120" y="0"/>
                  </a:cubicBezTo>
                  <a:close/>
                </a:path>
              </a:pathLst>
            </a:custGeom>
            <a:solidFill>
              <a:srgbClr val="F7F1EB"/>
            </a:solidFill>
          </p:spPr>
        </p:sp>
        <p:sp>
          <p:nvSpPr>
            <p:cNvPr name="TextBox 9" id="9"/>
            <p:cNvSpPr txBox="true"/>
            <p:nvPr/>
          </p:nvSpPr>
          <p:spPr>
            <a:xfrm>
              <a:off x="0" y="-38100"/>
              <a:ext cx="2029270" cy="220196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2159532" y="4685337"/>
            <a:ext cx="5443223" cy="4166540"/>
          </a:xfrm>
          <a:custGeom>
            <a:avLst/>
            <a:gdLst/>
            <a:ahLst/>
            <a:cxnLst/>
            <a:rect r="r" b="b" t="t" l="l"/>
            <a:pathLst>
              <a:path h="4166540" w="5443223">
                <a:moveTo>
                  <a:pt x="0" y="0"/>
                </a:moveTo>
                <a:lnTo>
                  <a:pt x="5443222" y="0"/>
                </a:lnTo>
                <a:lnTo>
                  <a:pt x="5443222" y="4166540"/>
                </a:lnTo>
                <a:lnTo>
                  <a:pt x="0" y="41665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2850109" y="2438855"/>
            <a:ext cx="4062068" cy="1608357"/>
          </a:xfrm>
          <a:prstGeom prst="rect">
            <a:avLst/>
          </a:prstGeom>
        </p:spPr>
        <p:txBody>
          <a:bodyPr anchor="t" rtlCol="false" tIns="0" lIns="0" bIns="0" rIns="0">
            <a:spAutoFit/>
          </a:bodyPr>
          <a:lstStyle/>
          <a:p>
            <a:pPr algn="ctr">
              <a:lnSpc>
                <a:spcPts val="9611"/>
              </a:lnSpc>
            </a:pPr>
            <a:r>
              <a:rPr lang="en-US" sz="12013" spc="-120">
                <a:solidFill>
                  <a:srgbClr val="0F2F76"/>
                </a:solidFill>
                <a:latin typeface="Impact"/>
                <a:ea typeface="Impact"/>
                <a:cs typeface="Impact"/>
                <a:sym typeface="Impact"/>
              </a:rPr>
              <a:t>TEXTS?</a:t>
            </a:r>
          </a:p>
        </p:txBody>
      </p:sp>
      <p:sp>
        <p:nvSpPr>
          <p:cNvPr name="TextBox 12" id="12"/>
          <p:cNvSpPr txBox="true"/>
          <p:nvPr/>
        </p:nvSpPr>
        <p:spPr>
          <a:xfrm rot="0">
            <a:off x="2005781" y="1278201"/>
            <a:ext cx="5750725" cy="735391"/>
          </a:xfrm>
          <a:prstGeom prst="rect">
            <a:avLst/>
          </a:prstGeom>
        </p:spPr>
        <p:txBody>
          <a:bodyPr anchor="t" rtlCol="false" tIns="0" lIns="0" bIns="0" rIns="0">
            <a:spAutoFit/>
          </a:bodyPr>
          <a:lstStyle/>
          <a:p>
            <a:pPr algn="ctr">
              <a:lnSpc>
                <a:spcPts val="5466"/>
              </a:lnSpc>
            </a:pPr>
            <a:r>
              <a:rPr lang="en-US" sz="5466">
                <a:solidFill>
                  <a:srgbClr val="0F2F76"/>
                </a:solidFill>
                <a:latin typeface="Montserrat"/>
                <a:ea typeface="Montserrat"/>
                <a:cs typeface="Montserrat"/>
                <a:sym typeface="Montserrat"/>
              </a:rPr>
              <a:t>why compare</a:t>
            </a:r>
          </a:p>
        </p:txBody>
      </p:sp>
      <p:sp>
        <p:nvSpPr>
          <p:cNvPr name="TextBox 13" id="13"/>
          <p:cNvSpPr txBox="true"/>
          <p:nvPr/>
        </p:nvSpPr>
        <p:spPr>
          <a:xfrm rot="0">
            <a:off x="10333378" y="1579222"/>
            <a:ext cx="6146957" cy="7272655"/>
          </a:xfrm>
          <a:prstGeom prst="rect">
            <a:avLst/>
          </a:prstGeom>
        </p:spPr>
        <p:txBody>
          <a:bodyPr anchor="t" rtlCol="false" tIns="0" lIns="0" bIns="0" rIns="0">
            <a:spAutoFit/>
          </a:bodyPr>
          <a:lstStyle/>
          <a:p>
            <a:pPr algn="l">
              <a:lnSpc>
                <a:spcPts val="3380"/>
              </a:lnSpc>
            </a:pPr>
            <a:r>
              <a:rPr lang="en-US" sz="2600">
                <a:solidFill>
                  <a:srgbClr val="000000"/>
                </a:solidFill>
                <a:latin typeface="Montserrat"/>
                <a:ea typeface="Montserrat"/>
                <a:cs typeface="Montserrat"/>
                <a:sym typeface="Montserrat"/>
              </a:rPr>
              <a:t>Comparative writing is a </a:t>
            </a:r>
            <a:r>
              <a:rPr lang="en-US" sz="2600" b="true">
                <a:solidFill>
                  <a:srgbClr val="000000"/>
                </a:solidFill>
                <a:latin typeface="Montserrat Bold"/>
                <a:ea typeface="Montserrat Bold"/>
                <a:cs typeface="Montserrat Bold"/>
                <a:sym typeface="Montserrat Bold"/>
              </a:rPr>
              <a:t>key component </a:t>
            </a:r>
            <a:r>
              <a:rPr lang="en-US" sz="2600">
                <a:solidFill>
                  <a:srgbClr val="000000"/>
                </a:solidFill>
                <a:latin typeface="Montserrat"/>
                <a:ea typeface="Montserrat"/>
                <a:cs typeface="Montserrat"/>
                <a:sym typeface="Montserrat"/>
              </a:rPr>
              <a:t>of the English course. </a:t>
            </a:r>
          </a:p>
          <a:p>
            <a:pPr algn="l">
              <a:lnSpc>
                <a:spcPts val="3380"/>
              </a:lnSpc>
            </a:pPr>
          </a:p>
          <a:p>
            <a:pPr algn="l">
              <a:lnSpc>
                <a:spcPts val="3380"/>
              </a:lnSpc>
            </a:pPr>
            <a:r>
              <a:rPr lang="en-US" sz="2600">
                <a:solidFill>
                  <a:srgbClr val="000000"/>
                </a:solidFill>
                <a:latin typeface="Montserrat"/>
                <a:ea typeface="Montserrat"/>
                <a:cs typeface="Montserrat"/>
                <a:sym typeface="Montserrat"/>
              </a:rPr>
              <a:t>We might c</a:t>
            </a:r>
            <a:r>
              <a:rPr lang="en-US" sz="2600">
                <a:solidFill>
                  <a:srgbClr val="000000"/>
                </a:solidFill>
                <a:latin typeface="Montserrat"/>
                <a:ea typeface="Montserrat"/>
                <a:cs typeface="Montserrat"/>
                <a:sym typeface="Montserrat"/>
              </a:rPr>
              <a:t>ompare two or more texts to identify </a:t>
            </a:r>
            <a:r>
              <a:rPr lang="en-US" sz="2600" b="true">
                <a:solidFill>
                  <a:srgbClr val="000000"/>
                </a:solidFill>
                <a:latin typeface="Montserrat Bold"/>
                <a:ea typeface="Montserrat Bold"/>
                <a:cs typeface="Montserrat Bold"/>
                <a:sym typeface="Montserrat Bold"/>
              </a:rPr>
              <a:t>similarities </a:t>
            </a:r>
            <a:r>
              <a:rPr lang="en-US" sz="2600">
                <a:solidFill>
                  <a:srgbClr val="000000"/>
                </a:solidFill>
                <a:latin typeface="Montserrat"/>
                <a:ea typeface="Montserrat"/>
                <a:cs typeface="Montserrat"/>
                <a:sym typeface="Montserrat"/>
              </a:rPr>
              <a:t>and/or </a:t>
            </a:r>
            <a:r>
              <a:rPr lang="en-US" sz="2600" b="true">
                <a:solidFill>
                  <a:srgbClr val="000000"/>
                </a:solidFill>
                <a:latin typeface="Montserrat Bold"/>
                <a:ea typeface="Montserrat Bold"/>
                <a:cs typeface="Montserrat Bold"/>
                <a:sym typeface="Montserrat Bold"/>
              </a:rPr>
              <a:t>differences </a:t>
            </a:r>
            <a:r>
              <a:rPr lang="en-US" sz="2600">
                <a:solidFill>
                  <a:srgbClr val="000000"/>
                </a:solidFill>
                <a:latin typeface="Montserrat"/>
                <a:ea typeface="Montserrat"/>
                <a:cs typeface="Montserrat"/>
                <a:sym typeface="Montserrat"/>
              </a:rPr>
              <a:t>between them, explore deeper </a:t>
            </a:r>
            <a:r>
              <a:rPr lang="en-US" sz="2600" b="true">
                <a:solidFill>
                  <a:srgbClr val="000000"/>
                </a:solidFill>
                <a:latin typeface="Montserrat Bold"/>
                <a:ea typeface="Montserrat Bold"/>
                <a:cs typeface="Montserrat Bold"/>
                <a:sym typeface="Montserrat Bold"/>
              </a:rPr>
              <a:t>meanings</a:t>
            </a:r>
            <a:r>
              <a:rPr lang="en-US" sz="2600">
                <a:solidFill>
                  <a:srgbClr val="000000"/>
                </a:solidFill>
                <a:latin typeface="Montserrat"/>
                <a:ea typeface="Montserrat"/>
                <a:cs typeface="Montserrat"/>
                <a:sym typeface="Montserrat"/>
              </a:rPr>
              <a:t>, or see how form, purpose, context and audience shapes </a:t>
            </a:r>
            <a:r>
              <a:rPr lang="en-US" sz="2600" b="true">
                <a:solidFill>
                  <a:srgbClr val="000000"/>
                </a:solidFill>
                <a:latin typeface="Montserrat Bold"/>
                <a:ea typeface="Montserrat Bold"/>
                <a:cs typeface="Montserrat Bold"/>
                <a:sym typeface="Montserrat Bold"/>
              </a:rPr>
              <a:t>content</a:t>
            </a:r>
            <a:r>
              <a:rPr lang="en-US" sz="2600">
                <a:solidFill>
                  <a:srgbClr val="000000"/>
                </a:solidFill>
                <a:latin typeface="Montserrat"/>
                <a:ea typeface="Montserrat"/>
                <a:cs typeface="Montserrat"/>
                <a:sym typeface="Montserrat"/>
              </a:rPr>
              <a:t>.</a:t>
            </a:r>
          </a:p>
          <a:p>
            <a:pPr algn="l">
              <a:lnSpc>
                <a:spcPts val="3380"/>
              </a:lnSpc>
            </a:pPr>
          </a:p>
          <a:p>
            <a:pPr algn="l">
              <a:lnSpc>
                <a:spcPts val="3380"/>
              </a:lnSpc>
            </a:pPr>
            <a:r>
              <a:rPr lang="en-US" sz="2600">
                <a:solidFill>
                  <a:srgbClr val="000000"/>
                </a:solidFill>
                <a:latin typeface="Montserrat"/>
                <a:ea typeface="Montserrat"/>
                <a:cs typeface="Montserrat"/>
                <a:sym typeface="Montserrat"/>
              </a:rPr>
              <a:t>Comparative writing is not just a separate analysis of two texts, but actively </a:t>
            </a:r>
            <a:r>
              <a:rPr lang="en-US" sz="2600" b="true">
                <a:solidFill>
                  <a:srgbClr val="000000"/>
                </a:solidFill>
                <a:latin typeface="Montserrat Bold"/>
                <a:ea typeface="Montserrat Bold"/>
                <a:cs typeface="Montserrat Bold"/>
                <a:sym typeface="Montserrat Bold"/>
              </a:rPr>
              <a:t>connects </a:t>
            </a:r>
            <a:r>
              <a:rPr lang="en-US" sz="2600">
                <a:solidFill>
                  <a:srgbClr val="000000"/>
                </a:solidFill>
                <a:latin typeface="Montserrat"/>
                <a:ea typeface="Montserrat"/>
                <a:cs typeface="Montserrat"/>
                <a:sym typeface="Montserrat"/>
              </a:rPr>
              <a:t>ideas between works to discuss their relationship.</a:t>
            </a:r>
          </a:p>
          <a:p>
            <a:pPr algn="l">
              <a:lnSpc>
                <a:spcPts val="3380"/>
              </a:lnSpc>
            </a:pPr>
          </a:p>
          <a:p>
            <a:pPr algn="l">
              <a:lnSpc>
                <a:spcPts val="3380"/>
              </a:lnSpc>
            </a:pPr>
            <a:r>
              <a:rPr lang="en-US" sz="2600">
                <a:solidFill>
                  <a:srgbClr val="000000"/>
                </a:solidFill>
                <a:latin typeface="Montserrat"/>
                <a:ea typeface="Montserrat"/>
                <a:cs typeface="Montserrat"/>
                <a:sym typeface="Montserrat"/>
              </a:rPr>
              <a:t>It e</a:t>
            </a:r>
            <a:r>
              <a:rPr lang="en-US" sz="2600">
                <a:solidFill>
                  <a:srgbClr val="000000"/>
                </a:solidFill>
                <a:latin typeface="Montserrat"/>
                <a:ea typeface="Montserrat"/>
                <a:cs typeface="Montserrat"/>
                <a:sym typeface="Montserrat"/>
              </a:rPr>
              <a:t>ncourages both </a:t>
            </a:r>
            <a:r>
              <a:rPr lang="en-US" sz="2600" b="true">
                <a:solidFill>
                  <a:srgbClr val="000000"/>
                </a:solidFill>
                <a:latin typeface="Montserrat Bold"/>
                <a:ea typeface="Montserrat Bold"/>
                <a:cs typeface="Montserrat Bold"/>
                <a:sym typeface="Montserrat Bold"/>
              </a:rPr>
              <a:t>critical thinking</a:t>
            </a:r>
            <a:r>
              <a:rPr lang="en-US" sz="2600">
                <a:solidFill>
                  <a:srgbClr val="000000"/>
                </a:solidFill>
                <a:latin typeface="Montserrat"/>
                <a:ea typeface="Montserrat"/>
                <a:cs typeface="Montserrat"/>
                <a:sym typeface="Montserrat"/>
              </a:rPr>
              <a:t> and </a:t>
            </a:r>
            <a:r>
              <a:rPr lang="en-US" sz="2600" b="true">
                <a:solidFill>
                  <a:srgbClr val="000000"/>
                </a:solidFill>
                <a:latin typeface="Montserrat Bold"/>
                <a:ea typeface="Montserrat Bold"/>
                <a:cs typeface="Montserrat Bold"/>
                <a:sym typeface="Montserrat Bold"/>
              </a:rPr>
              <a:t>synthesising </a:t>
            </a:r>
            <a:r>
              <a:rPr lang="en-US" sz="2600">
                <a:solidFill>
                  <a:srgbClr val="000000"/>
                </a:solidFill>
                <a:latin typeface="Montserrat"/>
                <a:ea typeface="Montserrat"/>
                <a:cs typeface="Montserrat"/>
                <a:sym typeface="Montserrat"/>
              </a:rPr>
              <a:t>skills.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991469" y="2097969"/>
            <a:ext cx="11055230" cy="8954878"/>
          </a:xfrm>
          <a:custGeom>
            <a:avLst/>
            <a:gdLst/>
            <a:ahLst/>
            <a:cxnLst/>
            <a:rect r="r" b="b" t="t" l="l"/>
            <a:pathLst>
              <a:path h="8954878" w="11055230">
                <a:moveTo>
                  <a:pt x="0" y="0"/>
                </a:moveTo>
                <a:lnTo>
                  <a:pt x="11055229" y="0"/>
                </a:lnTo>
                <a:lnTo>
                  <a:pt x="11055229" y="8954878"/>
                </a:lnTo>
                <a:lnTo>
                  <a:pt x="0" y="8954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491953" y="1028700"/>
            <a:ext cx="7767347" cy="8229600"/>
            <a:chOff x="0" y="0"/>
            <a:chExt cx="2045721" cy="2167467"/>
          </a:xfrm>
        </p:grpSpPr>
        <p:sp>
          <p:nvSpPr>
            <p:cNvPr name="Freeform 5" id="5"/>
            <p:cNvSpPr/>
            <p:nvPr/>
          </p:nvSpPr>
          <p:spPr>
            <a:xfrm flipH="false" flipV="false" rot="0">
              <a:off x="0" y="0"/>
              <a:ext cx="2045721" cy="2167467"/>
            </a:xfrm>
            <a:custGeom>
              <a:avLst/>
              <a:gdLst/>
              <a:ahLst/>
              <a:cxnLst/>
              <a:rect r="r" b="b" t="t" l="l"/>
              <a:pathLst>
                <a:path h="2167467" w="2045721">
                  <a:moveTo>
                    <a:pt x="24918" y="0"/>
                  </a:moveTo>
                  <a:lnTo>
                    <a:pt x="2020803" y="0"/>
                  </a:lnTo>
                  <a:cubicBezTo>
                    <a:pt x="2034565" y="0"/>
                    <a:pt x="2045721" y="11156"/>
                    <a:pt x="2045721" y="24918"/>
                  </a:cubicBezTo>
                  <a:lnTo>
                    <a:pt x="2045721" y="2142548"/>
                  </a:lnTo>
                  <a:cubicBezTo>
                    <a:pt x="2045721" y="2156310"/>
                    <a:pt x="2034565" y="2167467"/>
                    <a:pt x="2020803" y="2167467"/>
                  </a:cubicBezTo>
                  <a:lnTo>
                    <a:pt x="24918" y="2167467"/>
                  </a:lnTo>
                  <a:cubicBezTo>
                    <a:pt x="11156" y="2167467"/>
                    <a:pt x="0" y="2156310"/>
                    <a:pt x="0" y="2142548"/>
                  </a:cubicBezTo>
                  <a:lnTo>
                    <a:pt x="0" y="24918"/>
                  </a:lnTo>
                  <a:cubicBezTo>
                    <a:pt x="0" y="11156"/>
                    <a:pt x="11156" y="0"/>
                    <a:pt x="24918" y="0"/>
                  </a:cubicBezTo>
                  <a:close/>
                </a:path>
              </a:pathLst>
            </a:custGeom>
            <a:solidFill>
              <a:srgbClr val="F7F1EB"/>
            </a:solidFill>
          </p:spPr>
        </p:sp>
        <p:sp>
          <p:nvSpPr>
            <p:cNvPr name="TextBox 6" id="6"/>
            <p:cNvSpPr txBox="true"/>
            <p:nvPr/>
          </p:nvSpPr>
          <p:spPr>
            <a:xfrm>
              <a:off x="0" y="-57150"/>
              <a:ext cx="2045721" cy="2224617"/>
            </a:xfrm>
            <a:prstGeom prst="rect">
              <a:avLst/>
            </a:prstGeom>
          </p:spPr>
          <p:txBody>
            <a:bodyPr anchor="ctr" rtlCol="false" tIns="50800" lIns="50800" bIns="50800" rIns="50800"/>
            <a:lstStyle/>
            <a:p>
              <a:pPr algn="ctr">
                <a:lnSpc>
                  <a:spcPts val="3640"/>
                </a:lnSpc>
              </a:pPr>
            </a:p>
          </p:txBody>
        </p:sp>
      </p:grpSp>
      <p:grpSp>
        <p:nvGrpSpPr>
          <p:cNvPr name="Group 7" id="7"/>
          <p:cNvGrpSpPr/>
          <p:nvPr/>
        </p:nvGrpSpPr>
        <p:grpSpPr>
          <a:xfrm rot="0">
            <a:off x="1230174" y="2479537"/>
            <a:ext cx="7606627" cy="1585416"/>
            <a:chOff x="0" y="0"/>
            <a:chExt cx="2003391" cy="417558"/>
          </a:xfrm>
        </p:grpSpPr>
        <p:sp>
          <p:nvSpPr>
            <p:cNvPr name="Freeform 8" id="8"/>
            <p:cNvSpPr/>
            <p:nvPr/>
          </p:nvSpPr>
          <p:spPr>
            <a:xfrm flipH="false" flipV="false" rot="0">
              <a:off x="0" y="0"/>
              <a:ext cx="2003391" cy="417558"/>
            </a:xfrm>
            <a:custGeom>
              <a:avLst/>
              <a:gdLst/>
              <a:ahLst/>
              <a:cxnLst/>
              <a:rect r="r" b="b" t="t" l="l"/>
              <a:pathLst>
                <a:path h="417558" w="2003391">
                  <a:moveTo>
                    <a:pt x="25445" y="0"/>
                  </a:moveTo>
                  <a:lnTo>
                    <a:pt x="1977947" y="0"/>
                  </a:lnTo>
                  <a:cubicBezTo>
                    <a:pt x="1984695" y="0"/>
                    <a:pt x="1991167" y="2681"/>
                    <a:pt x="1995939" y="7453"/>
                  </a:cubicBezTo>
                  <a:cubicBezTo>
                    <a:pt x="2000710" y="12224"/>
                    <a:pt x="2003391" y="18696"/>
                    <a:pt x="2003391" y="25445"/>
                  </a:cubicBezTo>
                  <a:lnTo>
                    <a:pt x="2003391" y="392113"/>
                  </a:lnTo>
                  <a:cubicBezTo>
                    <a:pt x="2003391" y="398862"/>
                    <a:pt x="2000710" y="405334"/>
                    <a:pt x="1995939" y="410105"/>
                  </a:cubicBezTo>
                  <a:cubicBezTo>
                    <a:pt x="1991167" y="414877"/>
                    <a:pt x="1984695" y="417558"/>
                    <a:pt x="1977947" y="417558"/>
                  </a:cubicBezTo>
                  <a:lnTo>
                    <a:pt x="25445" y="417558"/>
                  </a:lnTo>
                  <a:cubicBezTo>
                    <a:pt x="18696" y="417558"/>
                    <a:pt x="12224" y="414877"/>
                    <a:pt x="7453" y="410105"/>
                  </a:cubicBezTo>
                  <a:cubicBezTo>
                    <a:pt x="2681" y="405334"/>
                    <a:pt x="0" y="398862"/>
                    <a:pt x="0" y="392113"/>
                  </a:cubicBezTo>
                  <a:lnTo>
                    <a:pt x="0" y="25445"/>
                  </a:lnTo>
                  <a:cubicBezTo>
                    <a:pt x="0" y="18696"/>
                    <a:pt x="2681" y="12224"/>
                    <a:pt x="7453" y="7453"/>
                  </a:cubicBezTo>
                  <a:cubicBezTo>
                    <a:pt x="12224" y="2681"/>
                    <a:pt x="18696" y="0"/>
                    <a:pt x="25445" y="0"/>
                  </a:cubicBezTo>
                  <a:close/>
                </a:path>
              </a:pathLst>
            </a:custGeom>
            <a:solidFill>
              <a:srgbClr val="FEC045"/>
            </a:solidFill>
          </p:spPr>
        </p:sp>
        <p:sp>
          <p:nvSpPr>
            <p:cNvPr name="TextBox 9" id="9"/>
            <p:cNvSpPr txBox="true"/>
            <p:nvPr/>
          </p:nvSpPr>
          <p:spPr>
            <a:xfrm>
              <a:off x="0" y="-38100"/>
              <a:ext cx="2003391" cy="45565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2288319" y="5361411"/>
            <a:ext cx="5442228" cy="3384077"/>
          </a:xfrm>
          <a:custGeom>
            <a:avLst/>
            <a:gdLst/>
            <a:ahLst/>
            <a:cxnLst/>
            <a:rect r="r" b="b" t="t" l="l"/>
            <a:pathLst>
              <a:path h="3384077" w="5442228">
                <a:moveTo>
                  <a:pt x="0" y="0"/>
                </a:moveTo>
                <a:lnTo>
                  <a:pt x="5442229" y="0"/>
                </a:lnTo>
                <a:lnTo>
                  <a:pt x="5442229" y="3384077"/>
                </a:lnTo>
                <a:lnTo>
                  <a:pt x="0" y="33840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304010" y="2140585"/>
            <a:ext cx="6143233" cy="5986780"/>
          </a:xfrm>
          <a:prstGeom prst="rect">
            <a:avLst/>
          </a:prstGeom>
        </p:spPr>
        <p:txBody>
          <a:bodyPr anchor="t" rtlCol="false" tIns="0" lIns="0" bIns="0" rIns="0">
            <a:spAutoFit/>
          </a:bodyPr>
          <a:lstStyle/>
          <a:p>
            <a:pPr algn="ctr">
              <a:lnSpc>
                <a:spcPts val="3380"/>
              </a:lnSpc>
            </a:pPr>
            <a:r>
              <a:rPr lang="en-US" sz="2600">
                <a:solidFill>
                  <a:srgbClr val="000000"/>
                </a:solidFill>
                <a:latin typeface="Montserrat"/>
                <a:ea typeface="Montserrat"/>
                <a:cs typeface="Montserrat"/>
                <a:sym typeface="Montserrat"/>
              </a:rPr>
              <a:t>Sometimes the </a:t>
            </a:r>
            <a:r>
              <a:rPr lang="en-US" b="true" sz="2600">
                <a:solidFill>
                  <a:srgbClr val="000000"/>
                </a:solidFill>
                <a:latin typeface="Montserrat Bold"/>
                <a:ea typeface="Montserrat Bold"/>
                <a:cs typeface="Montserrat Bold"/>
                <a:sym typeface="Montserrat Bold"/>
              </a:rPr>
              <a:t>essay question</a:t>
            </a:r>
            <a:r>
              <a:rPr lang="en-US" sz="2600">
                <a:solidFill>
                  <a:srgbClr val="000000"/>
                </a:solidFill>
                <a:latin typeface="Montserrat"/>
                <a:ea typeface="Montserrat"/>
                <a:cs typeface="Montserrat"/>
                <a:sym typeface="Montserrat"/>
              </a:rPr>
              <a:t> will determine the points of comparison for you to focus on. Sometimes you must determine them </a:t>
            </a:r>
            <a:r>
              <a:rPr lang="en-US" b="true" sz="2600">
                <a:solidFill>
                  <a:srgbClr val="000000"/>
                </a:solidFill>
                <a:latin typeface="Montserrat Bold"/>
                <a:ea typeface="Montserrat Bold"/>
                <a:cs typeface="Montserrat Bold"/>
                <a:sym typeface="Montserrat Bold"/>
              </a:rPr>
              <a:t>yourself</a:t>
            </a:r>
            <a:r>
              <a:rPr lang="en-US" sz="2600">
                <a:solidFill>
                  <a:srgbClr val="000000"/>
                </a:solidFill>
                <a:latin typeface="Montserrat"/>
                <a:ea typeface="Montserrat"/>
                <a:cs typeface="Montserrat"/>
                <a:sym typeface="Montserrat"/>
              </a:rPr>
              <a:t>.</a:t>
            </a:r>
          </a:p>
          <a:p>
            <a:pPr algn="ctr">
              <a:lnSpc>
                <a:spcPts val="3380"/>
              </a:lnSpc>
            </a:pPr>
          </a:p>
          <a:p>
            <a:pPr algn="ctr">
              <a:lnSpc>
                <a:spcPts val="3380"/>
              </a:lnSpc>
            </a:pPr>
            <a:r>
              <a:rPr lang="en-US" sz="2600">
                <a:solidFill>
                  <a:srgbClr val="000000"/>
                </a:solidFill>
                <a:latin typeface="Montserrat"/>
                <a:ea typeface="Montserrat"/>
                <a:cs typeface="Montserrat"/>
                <a:sym typeface="Montserrat"/>
              </a:rPr>
              <a:t>Try not to compare </a:t>
            </a:r>
            <a:r>
              <a:rPr lang="en-US" b="true" sz="2600">
                <a:solidFill>
                  <a:srgbClr val="000000"/>
                </a:solidFill>
                <a:latin typeface="Montserrat Bold"/>
                <a:ea typeface="Montserrat Bold"/>
                <a:cs typeface="Montserrat Bold"/>
                <a:sym typeface="Montserrat Bold"/>
              </a:rPr>
              <a:t>everything</a:t>
            </a:r>
            <a:r>
              <a:rPr lang="en-US" sz="2600">
                <a:solidFill>
                  <a:srgbClr val="000000"/>
                </a:solidFill>
                <a:latin typeface="Montserrat"/>
                <a:ea typeface="Montserrat"/>
                <a:cs typeface="Montserrat"/>
                <a:sym typeface="Montserrat"/>
              </a:rPr>
              <a:t>. Choose focused ideas that best answer the question and that allow you to show </a:t>
            </a:r>
            <a:r>
              <a:rPr lang="en-US" b="true" sz="2600">
                <a:solidFill>
                  <a:srgbClr val="000000"/>
                </a:solidFill>
                <a:latin typeface="Montserrat Bold"/>
                <a:ea typeface="Montserrat Bold"/>
                <a:cs typeface="Montserrat Bold"/>
                <a:sym typeface="Montserrat Bold"/>
              </a:rPr>
              <a:t>meaningful analysis </a:t>
            </a:r>
            <a:r>
              <a:rPr lang="en-US" sz="2600">
                <a:solidFill>
                  <a:srgbClr val="000000"/>
                </a:solidFill>
                <a:latin typeface="Montserrat"/>
                <a:ea typeface="Montserrat"/>
                <a:cs typeface="Montserrat"/>
                <a:sym typeface="Montserrat"/>
              </a:rPr>
              <a:t>— not just superficial differences.</a:t>
            </a:r>
          </a:p>
          <a:p>
            <a:pPr algn="ctr">
              <a:lnSpc>
                <a:spcPts val="3380"/>
              </a:lnSpc>
            </a:pPr>
          </a:p>
          <a:p>
            <a:pPr algn="ctr">
              <a:lnSpc>
                <a:spcPts val="3380"/>
              </a:lnSpc>
            </a:pPr>
            <a:r>
              <a:rPr lang="en-US" sz="2600">
                <a:solidFill>
                  <a:srgbClr val="000000"/>
                </a:solidFill>
                <a:latin typeface="Montserrat"/>
                <a:ea typeface="Montserrat"/>
                <a:cs typeface="Montserrat"/>
                <a:sym typeface="Montserrat"/>
              </a:rPr>
              <a:t>The following slides will outline some of the things you might be asked or required to </a:t>
            </a:r>
            <a:r>
              <a:rPr lang="en-US" b="true" sz="2600">
                <a:solidFill>
                  <a:srgbClr val="000000"/>
                </a:solidFill>
                <a:latin typeface="Montserrat Bold"/>
                <a:ea typeface="Montserrat Bold"/>
                <a:cs typeface="Montserrat Bold"/>
                <a:sym typeface="Montserrat Bold"/>
              </a:rPr>
              <a:t>compare</a:t>
            </a:r>
            <a:r>
              <a:rPr lang="en-US" sz="2600">
                <a:solidFill>
                  <a:srgbClr val="000000"/>
                </a:solidFill>
                <a:latin typeface="Montserrat"/>
                <a:ea typeface="Montserrat"/>
                <a:cs typeface="Montserrat"/>
                <a:sym typeface="Montserrat"/>
              </a:rPr>
              <a:t>...</a:t>
            </a:r>
          </a:p>
        </p:txBody>
      </p:sp>
      <p:sp>
        <p:nvSpPr>
          <p:cNvPr name="TextBox 12" id="12"/>
          <p:cNvSpPr txBox="true"/>
          <p:nvPr/>
        </p:nvSpPr>
        <p:spPr>
          <a:xfrm rot="0">
            <a:off x="1534224" y="1636762"/>
            <a:ext cx="6950419" cy="735391"/>
          </a:xfrm>
          <a:prstGeom prst="rect">
            <a:avLst/>
          </a:prstGeom>
        </p:spPr>
        <p:txBody>
          <a:bodyPr anchor="t" rtlCol="false" tIns="0" lIns="0" bIns="0" rIns="0">
            <a:spAutoFit/>
          </a:bodyPr>
          <a:lstStyle/>
          <a:p>
            <a:pPr algn="ctr">
              <a:lnSpc>
                <a:spcPts val="5466"/>
              </a:lnSpc>
            </a:pPr>
            <a:r>
              <a:rPr lang="en-US" sz="5466">
                <a:solidFill>
                  <a:srgbClr val="0F2F76"/>
                </a:solidFill>
                <a:latin typeface="Montserrat"/>
                <a:ea typeface="Montserrat"/>
                <a:cs typeface="Montserrat"/>
                <a:sym typeface="Montserrat"/>
              </a:rPr>
              <a:t>choosing points of</a:t>
            </a:r>
          </a:p>
        </p:txBody>
      </p:sp>
      <p:sp>
        <p:nvSpPr>
          <p:cNvPr name="TextBox 13" id="13"/>
          <p:cNvSpPr txBox="true"/>
          <p:nvPr/>
        </p:nvSpPr>
        <p:spPr>
          <a:xfrm rot="0">
            <a:off x="1534224" y="2797415"/>
            <a:ext cx="6950419" cy="1608357"/>
          </a:xfrm>
          <a:prstGeom prst="rect">
            <a:avLst/>
          </a:prstGeom>
        </p:spPr>
        <p:txBody>
          <a:bodyPr anchor="t" rtlCol="false" tIns="0" lIns="0" bIns="0" rIns="0">
            <a:spAutoFit/>
          </a:bodyPr>
          <a:lstStyle/>
          <a:p>
            <a:pPr algn="ctr">
              <a:lnSpc>
                <a:spcPts val="9611"/>
              </a:lnSpc>
            </a:pPr>
            <a:r>
              <a:rPr lang="en-US" sz="12013" spc="-120">
                <a:solidFill>
                  <a:srgbClr val="0F2F76"/>
                </a:solidFill>
                <a:latin typeface="Impact"/>
                <a:ea typeface="Impact"/>
                <a:cs typeface="Impact"/>
                <a:sym typeface="Impact"/>
              </a:rPr>
              <a:t>COMPARISON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66307" y="-5599885"/>
            <a:ext cx="25560464" cy="9280080"/>
            <a:chOff x="0" y="0"/>
            <a:chExt cx="34080619" cy="12373440"/>
          </a:xfrm>
        </p:grpSpPr>
        <p:sp>
          <p:nvSpPr>
            <p:cNvPr name="Freeform 4" id="4"/>
            <p:cNvSpPr/>
            <p:nvPr/>
          </p:nvSpPr>
          <p:spPr>
            <a:xfrm flipH="true" flipV="false" rot="0">
              <a:off x="16711330" y="0"/>
              <a:ext cx="17369289" cy="12373440"/>
            </a:xfrm>
            <a:custGeom>
              <a:avLst/>
              <a:gdLst/>
              <a:ahLst/>
              <a:cxnLst/>
              <a:rect r="r" b="b" t="t" l="l"/>
              <a:pathLst>
                <a:path h="12373440" w="17369289">
                  <a:moveTo>
                    <a:pt x="17369289" y="0"/>
                  </a:moveTo>
                  <a:lnTo>
                    <a:pt x="0" y="0"/>
                  </a:lnTo>
                  <a:lnTo>
                    <a:pt x="0" y="12373440"/>
                  </a:lnTo>
                  <a:lnTo>
                    <a:pt x="17369289" y="12373440"/>
                  </a:lnTo>
                  <a:lnTo>
                    <a:pt x="1736928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0"/>
              <a:ext cx="17369289" cy="12373440"/>
            </a:xfrm>
            <a:custGeom>
              <a:avLst/>
              <a:gdLst/>
              <a:ahLst/>
              <a:cxnLst/>
              <a:rect r="r" b="b" t="t" l="l"/>
              <a:pathLst>
                <a:path h="12373440" w="17369289">
                  <a:moveTo>
                    <a:pt x="0" y="0"/>
                  </a:moveTo>
                  <a:lnTo>
                    <a:pt x="17369289" y="0"/>
                  </a:lnTo>
                  <a:lnTo>
                    <a:pt x="17369289" y="12373440"/>
                  </a:lnTo>
                  <a:lnTo>
                    <a:pt x="0" y="12373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6" id="6"/>
          <p:cNvGrpSpPr/>
          <p:nvPr/>
        </p:nvGrpSpPr>
        <p:grpSpPr>
          <a:xfrm rot="0">
            <a:off x="4388814" y="1410553"/>
            <a:ext cx="9510373" cy="1585416"/>
            <a:chOff x="0" y="0"/>
            <a:chExt cx="2504790" cy="417558"/>
          </a:xfrm>
        </p:grpSpPr>
        <p:sp>
          <p:nvSpPr>
            <p:cNvPr name="Freeform 7" id="7"/>
            <p:cNvSpPr/>
            <p:nvPr/>
          </p:nvSpPr>
          <p:spPr>
            <a:xfrm flipH="false" flipV="false" rot="0">
              <a:off x="0" y="0"/>
              <a:ext cx="2504790" cy="417558"/>
            </a:xfrm>
            <a:custGeom>
              <a:avLst/>
              <a:gdLst/>
              <a:ahLst/>
              <a:cxnLst/>
              <a:rect r="r" b="b" t="t" l="l"/>
              <a:pathLst>
                <a:path h="417558" w="2504790">
                  <a:moveTo>
                    <a:pt x="20351" y="0"/>
                  </a:moveTo>
                  <a:lnTo>
                    <a:pt x="2484438" y="0"/>
                  </a:lnTo>
                  <a:cubicBezTo>
                    <a:pt x="2495678" y="0"/>
                    <a:pt x="2504790" y="9112"/>
                    <a:pt x="2504790" y="20351"/>
                  </a:cubicBezTo>
                  <a:lnTo>
                    <a:pt x="2504790" y="397207"/>
                  </a:lnTo>
                  <a:cubicBezTo>
                    <a:pt x="2504790" y="402604"/>
                    <a:pt x="2502645" y="407781"/>
                    <a:pt x="2498829" y="411597"/>
                  </a:cubicBezTo>
                  <a:cubicBezTo>
                    <a:pt x="2495012" y="415414"/>
                    <a:pt x="2489836" y="417558"/>
                    <a:pt x="2484438" y="417558"/>
                  </a:cubicBezTo>
                  <a:lnTo>
                    <a:pt x="20351" y="417558"/>
                  </a:lnTo>
                  <a:cubicBezTo>
                    <a:pt x="9112" y="417558"/>
                    <a:pt x="0" y="408446"/>
                    <a:pt x="0" y="397207"/>
                  </a:cubicBezTo>
                  <a:lnTo>
                    <a:pt x="0" y="20351"/>
                  </a:lnTo>
                  <a:cubicBezTo>
                    <a:pt x="0" y="9112"/>
                    <a:pt x="9112" y="0"/>
                    <a:pt x="20351" y="0"/>
                  </a:cubicBezTo>
                  <a:close/>
                </a:path>
              </a:pathLst>
            </a:custGeom>
            <a:solidFill>
              <a:srgbClr val="FEC045"/>
            </a:solidFill>
          </p:spPr>
        </p:sp>
        <p:sp>
          <p:nvSpPr>
            <p:cNvPr name="TextBox 8" id="8"/>
            <p:cNvSpPr txBox="true"/>
            <p:nvPr/>
          </p:nvSpPr>
          <p:spPr>
            <a:xfrm>
              <a:off x="0" y="-38100"/>
              <a:ext cx="2504790" cy="4556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8700" y="3960464"/>
            <a:ext cx="2812546" cy="2242277"/>
            <a:chOff x="0" y="0"/>
            <a:chExt cx="740753" cy="590559"/>
          </a:xfrm>
        </p:grpSpPr>
        <p:sp>
          <p:nvSpPr>
            <p:cNvPr name="Freeform 10" id="10"/>
            <p:cNvSpPr/>
            <p:nvPr/>
          </p:nvSpPr>
          <p:spPr>
            <a:xfrm flipH="false" flipV="false" rot="0">
              <a:off x="0" y="0"/>
              <a:ext cx="740753" cy="590559"/>
            </a:xfrm>
            <a:custGeom>
              <a:avLst/>
              <a:gdLst/>
              <a:ahLst/>
              <a:cxnLst/>
              <a:rect r="r" b="b" t="t" l="l"/>
              <a:pathLst>
                <a:path h="590559" w="740753">
                  <a:moveTo>
                    <a:pt x="68816" y="0"/>
                  </a:moveTo>
                  <a:lnTo>
                    <a:pt x="671937" y="0"/>
                  </a:lnTo>
                  <a:cubicBezTo>
                    <a:pt x="709943" y="0"/>
                    <a:pt x="740753" y="30810"/>
                    <a:pt x="740753" y="68816"/>
                  </a:cubicBezTo>
                  <a:lnTo>
                    <a:pt x="740753" y="521743"/>
                  </a:lnTo>
                  <a:cubicBezTo>
                    <a:pt x="740753" y="539994"/>
                    <a:pt x="733503" y="557497"/>
                    <a:pt x="720597" y="570403"/>
                  </a:cubicBezTo>
                  <a:cubicBezTo>
                    <a:pt x="707692" y="583308"/>
                    <a:pt x="690188" y="590559"/>
                    <a:pt x="671937" y="590559"/>
                  </a:cubicBezTo>
                  <a:lnTo>
                    <a:pt x="68816" y="590559"/>
                  </a:lnTo>
                  <a:cubicBezTo>
                    <a:pt x="50565" y="590559"/>
                    <a:pt x="33061" y="583308"/>
                    <a:pt x="20156" y="570403"/>
                  </a:cubicBezTo>
                  <a:cubicBezTo>
                    <a:pt x="7250" y="557497"/>
                    <a:pt x="0" y="539994"/>
                    <a:pt x="0" y="521743"/>
                  </a:cubicBezTo>
                  <a:lnTo>
                    <a:pt x="0" y="68816"/>
                  </a:lnTo>
                  <a:cubicBezTo>
                    <a:pt x="0" y="50565"/>
                    <a:pt x="7250" y="33061"/>
                    <a:pt x="20156" y="20156"/>
                  </a:cubicBezTo>
                  <a:cubicBezTo>
                    <a:pt x="33061" y="7250"/>
                    <a:pt x="50565" y="0"/>
                    <a:pt x="68816" y="0"/>
                  </a:cubicBezTo>
                  <a:close/>
                </a:path>
              </a:pathLst>
            </a:custGeom>
            <a:solidFill>
              <a:srgbClr val="0F2F76"/>
            </a:solidFill>
          </p:spPr>
        </p:sp>
        <p:sp>
          <p:nvSpPr>
            <p:cNvPr name="TextBox 11" id="11"/>
            <p:cNvSpPr txBox="true"/>
            <p:nvPr/>
          </p:nvSpPr>
          <p:spPr>
            <a:xfrm>
              <a:off x="0" y="-38100"/>
              <a:ext cx="740753" cy="62865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117427" y="3960464"/>
            <a:ext cx="7325014" cy="2242277"/>
            <a:chOff x="0" y="0"/>
            <a:chExt cx="1929222" cy="590559"/>
          </a:xfrm>
        </p:grpSpPr>
        <p:sp>
          <p:nvSpPr>
            <p:cNvPr name="Freeform 13" id="13"/>
            <p:cNvSpPr/>
            <p:nvPr/>
          </p:nvSpPr>
          <p:spPr>
            <a:xfrm flipH="false" flipV="false" rot="0">
              <a:off x="0" y="0"/>
              <a:ext cx="1929222" cy="590559"/>
            </a:xfrm>
            <a:custGeom>
              <a:avLst/>
              <a:gdLst/>
              <a:ahLst/>
              <a:cxnLst/>
              <a:rect r="r" b="b" t="t" l="l"/>
              <a:pathLst>
                <a:path h="590559" w="1929222">
                  <a:moveTo>
                    <a:pt x="26423" y="0"/>
                  </a:moveTo>
                  <a:lnTo>
                    <a:pt x="1902799" y="0"/>
                  </a:lnTo>
                  <a:cubicBezTo>
                    <a:pt x="1909807" y="0"/>
                    <a:pt x="1916527" y="2784"/>
                    <a:pt x="1921483" y="7739"/>
                  </a:cubicBezTo>
                  <a:cubicBezTo>
                    <a:pt x="1926438" y="12694"/>
                    <a:pt x="1929222" y="19415"/>
                    <a:pt x="1929222" y="26423"/>
                  </a:cubicBezTo>
                  <a:lnTo>
                    <a:pt x="1929222" y="564136"/>
                  </a:lnTo>
                  <a:cubicBezTo>
                    <a:pt x="1929222" y="571144"/>
                    <a:pt x="1926438" y="577864"/>
                    <a:pt x="1921483" y="582820"/>
                  </a:cubicBezTo>
                  <a:cubicBezTo>
                    <a:pt x="1916527" y="587775"/>
                    <a:pt x="1909807" y="590559"/>
                    <a:pt x="1902799" y="590559"/>
                  </a:cubicBezTo>
                  <a:lnTo>
                    <a:pt x="26423" y="590559"/>
                  </a:lnTo>
                  <a:cubicBezTo>
                    <a:pt x="19415" y="590559"/>
                    <a:pt x="12694" y="587775"/>
                    <a:pt x="7739" y="582820"/>
                  </a:cubicBezTo>
                  <a:cubicBezTo>
                    <a:pt x="2784" y="577864"/>
                    <a:pt x="0" y="571144"/>
                    <a:pt x="0" y="564136"/>
                  </a:cubicBezTo>
                  <a:lnTo>
                    <a:pt x="0" y="26423"/>
                  </a:lnTo>
                  <a:cubicBezTo>
                    <a:pt x="0" y="19415"/>
                    <a:pt x="2784" y="12694"/>
                    <a:pt x="7739" y="7739"/>
                  </a:cubicBezTo>
                  <a:cubicBezTo>
                    <a:pt x="12694" y="2784"/>
                    <a:pt x="19415" y="0"/>
                    <a:pt x="26423" y="0"/>
                  </a:cubicBezTo>
                  <a:close/>
                </a:path>
              </a:pathLst>
            </a:custGeom>
            <a:solidFill>
              <a:srgbClr val="F7F1EB"/>
            </a:solidFill>
          </p:spPr>
        </p:sp>
        <p:sp>
          <p:nvSpPr>
            <p:cNvPr name="TextBox 14" id="14"/>
            <p:cNvSpPr txBox="true"/>
            <p:nvPr/>
          </p:nvSpPr>
          <p:spPr>
            <a:xfrm>
              <a:off x="0" y="-38100"/>
              <a:ext cx="1929222" cy="628659"/>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4558923" y="4221813"/>
            <a:ext cx="6442022" cy="1700530"/>
          </a:xfrm>
          <a:prstGeom prst="rect">
            <a:avLst/>
          </a:prstGeom>
        </p:spPr>
        <p:txBody>
          <a:bodyPr anchor="t" rtlCol="false" tIns="0" lIns="0" bIns="0" rIns="0">
            <a:spAutoFit/>
          </a:bodyPr>
          <a:lstStyle/>
          <a:p>
            <a:pPr algn="l">
              <a:lnSpc>
                <a:spcPts val="3380"/>
              </a:lnSpc>
            </a:pPr>
            <a:r>
              <a:rPr lang="en-US" sz="2600">
                <a:solidFill>
                  <a:srgbClr val="000000"/>
                </a:solidFill>
                <a:latin typeface="Montserrat"/>
                <a:ea typeface="Montserrat"/>
                <a:cs typeface="Montserrat"/>
                <a:sym typeface="Montserrat"/>
              </a:rPr>
              <a:t>The central concepts or issues explored in a text. Themes often </a:t>
            </a:r>
          </a:p>
          <a:p>
            <a:pPr algn="l">
              <a:lnSpc>
                <a:spcPts val="3380"/>
              </a:lnSpc>
            </a:pPr>
            <a:r>
              <a:rPr lang="en-US" sz="2600">
                <a:solidFill>
                  <a:srgbClr val="000000"/>
                </a:solidFill>
                <a:latin typeface="Montserrat"/>
                <a:ea typeface="Montserrat"/>
                <a:cs typeface="Montserrat"/>
                <a:sym typeface="Montserrat"/>
              </a:rPr>
              <a:t>reflect universal human experiences </a:t>
            </a:r>
          </a:p>
          <a:p>
            <a:pPr algn="l">
              <a:lnSpc>
                <a:spcPts val="3380"/>
              </a:lnSpc>
            </a:pPr>
            <a:r>
              <a:rPr lang="en-US" sz="2600">
                <a:solidFill>
                  <a:srgbClr val="000000"/>
                </a:solidFill>
                <a:latin typeface="Montserrat"/>
                <a:ea typeface="Montserrat"/>
                <a:cs typeface="Montserrat"/>
                <a:sym typeface="Montserrat"/>
              </a:rPr>
              <a:t>or societal concerns.</a:t>
            </a:r>
          </a:p>
        </p:txBody>
      </p:sp>
      <p:grpSp>
        <p:nvGrpSpPr>
          <p:cNvPr name="Group 16" id="16"/>
          <p:cNvGrpSpPr/>
          <p:nvPr/>
        </p:nvGrpSpPr>
        <p:grpSpPr>
          <a:xfrm rot="0">
            <a:off x="11905652" y="3960464"/>
            <a:ext cx="5345118" cy="917356"/>
            <a:chOff x="0" y="0"/>
            <a:chExt cx="1407768" cy="241608"/>
          </a:xfrm>
        </p:grpSpPr>
        <p:sp>
          <p:nvSpPr>
            <p:cNvPr name="Freeform 17" id="17"/>
            <p:cNvSpPr/>
            <p:nvPr/>
          </p:nvSpPr>
          <p:spPr>
            <a:xfrm flipH="false" flipV="false" rot="0">
              <a:off x="0" y="0"/>
              <a:ext cx="1407768" cy="241608"/>
            </a:xfrm>
            <a:custGeom>
              <a:avLst/>
              <a:gdLst/>
              <a:ahLst/>
              <a:cxnLst/>
              <a:rect r="r" b="b" t="t" l="l"/>
              <a:pathLst>
                <a:path h="241608" w="1407768">
                  <a:moveTo>
                    <a:pt x="36210" y="0"/>
                  </a:moveTo>
                  <a:lnTo>
                    <a:pt x="1371558" y="0"/>
                  </a:lnTo>
                  <a:cubicBezTo>
                    <a:pt x="1391556" y="0"/>
                    <a:pt x="1407768" y="16212"/>
                    <a:pt x="1407768" y="36210"/>
                  </a:cubicBezTo>
                  <a:lnTo>
                    <a:pt x="1407768" y="205398"/>
                  </a:lnTo>
                  <a:cubicBezTo>
                    <a:pt x="1407768" y="225396"/>
                    <a:pt x="1391556" y="241608"/>
                    <a:pt x="1371558" y="241608"/>
                  </a:cubicBezTo>
                  <a:lnTo>
                    <a:pt x="36210" y="241608"/>
                  </a:lnTo>
                  <a:cubicBezTo>
                    <a:pt x="16212" y="241608"/>
                    <a:pt x="0" y="225396"/>
                    <a:pt x="0" y="205398"/>
                  </a:cubicBezTo>
                  <a:lnTo>
                    <a:pt x="0" y="36210"/>
                  </a:lnTo>
                  <a:cubicBezTo>
                    <a:pt x="0" y="16212"/>
                    <a:pt x="16212" y="0"/>
                    <a:pt x="36210" y="0"/>
                  </a:cubicBezTo>
                  <a:close/>
                </a:path>
              </a:pathLst>
            </a:custGeom>
            <a:solidFill>
              <a:srgbClr val="0F2F76"/>
            </a:solidFill>
          </p:spPr>
        </p:sp>
        <p:sp>
          <p:nvSpPr>
            <p:cNvPr name="TextBox 18" id="18"/>
            <p:cNvSpPr txBox="true"/>
            <p:nvPr/>
          </p:nvSpPr>
          <p:spPr>
            <a:xfrm>
              <a:off x="0" y="-38100"/>
              <a:ext cx="1407768" cy="279708"/>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1905652" y="5100618"/>
            <a:ext cx="5345118" cy="4157682"/>
            <a:chOff x="0" y="0"/>
            <a:chExt cx="1407768" cy="1095027"/>
          </a:xfrm>
        </p:grpSpPr>
        <p:sp>
          <p:nvSpPr>
            <p:cNvPr name="Freeform 20" id="20"/>
            <p:cNvSpPr/>
            <p:nvPr/>
          </p:nvSpPr>
          <p:spPr>
            <a:xfrm flipH="false" flipV="false" rot="0">
              <a:off x="0" y="0"/>
              <a:ext cx="1407768" cy="1095027"/>
            </a:xfrm>
            <a:custGeom>
              <a:avLst/>
              <a:gdLst/>
              <a:ahLst/>
              <a:cxnLst/>
              <a:rect r="r" b="b" t="t" l="l"/>
              <a:pathLst>
                <a:path h="1095027" w="1407768">
                  <a:moveTo>
                    <a:pt x="36210" y="0"/>
                  </a:moveTo>
                  <a:lnTo>
                    <a:pt x="1371558" y="0"/>
                  </a:lnTo>
                  <a:cubicBezTo>
                    <a:pt x="1391556" y="0"/>
                    <a:pt x="1407768" y="16212"/>
                    <a:pt x="1407768" y="36210"/>
                  </a:cubicBezTo>
                  <a:lnTo>
                    <a:pt x="1407768" y="1058817"/>
                  </a:lnTo>
                  <a:cubicBezTo>
                    <a:pt x="1407768" y="1078816"/>
                    <a:pt x="1391556" y="1095027"/>
                    <a:pt x="1371558" y="1095027"/>
                  </a:cubicBezTo>
                  <a:lnTo>
                    <a:pt x="36210" y="1095027"/>
                  </a:lnTo>
                  <a:cubicBezTo>
                    <a:pt x="16212" y="1095027"/>
                    <a:pt x="0" y="1078816"/>
                    <a:pt x="0" y="1058817"/>
                  </a:cubicBezTo>
                  <a:lnTo>
                    <a:pt x="0" y="36210"/>
                  </a:lnTo>
                  <a:cubicBezTo>
                    <a:pt x="0" y="16212"/>
                    <a:pt x="16212" y="0"/>
                    <a:pt x="36210" y="0"/>
                  </a:cubicBezTo>
                  <a:close/>
                </a:path>
              </a:pathLst>
            </a:custGeom>
            <a:solidFill>
              <a:srgbClr val="F7F1EB"/>
            </a:solidFill>
          </p:spPr>
        </p:sp>
        <p:sp>
          <p:nvSpPr>
            <p:cNvPr name="TextBox 21" id="21"/>
            <p:cNvSpPr txBox="true"/>
            <p:nvPr/>
          </p:nvSpPr>
          <p:spPr>
            <a:xfrm>
              <a:off x="0" y="-38100"/>
              <a:ext cx="1407768" cy="1133127"/>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028700" y="6478967"/>
            <a:ext cx="10413741" cy="2779333"/>
            <a:chOff x="0" y="0"/>
            <a:chExt cx="2742714" cy="732005"/>
          </a:xfrm>
        </p:grpSpPr>
        <p:sp>
          <p:nvSpPr>
            <p:cNvPr name="Freeform 23" id="23"/>
            <p:cNvSpPr/>
            <p:nvPr/>
          </p:nvSpPr>
          <p:spPr>
            <a:xfrm flipH="false" flipV="false" rot="0">
              <a:off x="0" y="0"/>
              <a:ext cx="2742714" cy="732005"/>
            </a:xfrm>
            <a:custGeom>
              <a:avLst/>
              <a:gdLst/>
              <a:ahLst/>
              <a:cxnLst/>
              <a:rect r="r" b="b" t="t" l="l"/>
              <a:pathLst>
                <a:path h="732005" w="2742714">
                  <a:moveTo>
                    <a:pt x="18586" y="0"/>
                  </a:moveTo>
                  <a:lnTo>
                    <a:pt x="2724128" y="0"/>
                  </a:lnTo>
                  <a:cubicBezTo>
                    <a:pt x="2729057" y="0"/>
                    <a:pt x="2733784" y="1958"/>
                    <a:pt x="2737270" y="5444"/>
                  </a:cubicBezTo>
                  <a:cubicBezTo>
                    <a:pt x="2740755" y="8929"/>
                    <a:pt x="2742714" y="13657"/>
                    <a:pt x="2742714" y="18586"/>
                  </a:cubicBezTo>
                  <a:lnTo>
                    <a:pt x="2742714" y="713420"/>
                  </a:lnTo>
                  <a:cubicBezTo>
                    <a:pt x="2742714" y="718349"/>
                    <a:pt x="2740755" y="723076"/>
                    <a:pt x="2737270" y="726562"/>
                  </a:cubicBezTo>
                  <a:cubicBezTo>
                    <a:pt x="2733784" y="730047"/>
                    <a:pt x="2729057" y="732005"/>
                    <a:pt x="2724128" y="732005"/>
                  </a:cubicBezTo>
                  <a:lnTo>
                    <a:pt x="18586" y="732005"/>
                  </a:lnTo>
                  <a:cubicBezTo>
                    <a:pt x="13657" y="732005"/>
                    <a:pt x="8929" y="730047"/>
                    <a:pt x="5444" y="726562"/>
                  </a:cubicBezTo>
                  <a:cubicBezTo>
                    <a:pt x="1958" y="723076"/>
                    <a:pt x="0" y="718349"/>
                    <a:pt x="0" y="713420"/>
                  </a:cubicBezTo>
                  <a:lnTo>
                    <a:pt x="0" y="18586"/>
                  </a:lnTo>
                  <a:cubicBezTo>
                    <a:pt x="0" y="13657"/>
                    <a:pt x="1958" y="8929"/>
                    <a:pt x="5444" y="5444"/>
                  </a:cubicBezTo>
                  <a:cubicBezTo>
                    <a:pt x="8929" y="1958"/>
                    <a:pt x="13657" y="0"/>
                    <a:pt x="18586" y="0"/>
                  </a:cubicBezTo>
                  <a:close/>
                </a:path>
              </a:pathLst>
            </a:custGeom>
            <a:solidFill>
              <a:srgbClr val="667ABE"/>
            </a:solidFill>
          </p:spPr>
        </p:sp>
        <p:sp>
          <p:nvSpPr>
            <p:cNvPr name="TextBox 24" id="24"/>
            <p:cNvSpPr txBox="true"/>
            <p:nvPr/>
          </p:nvSpPr>
          <p:spPr>
            <a:xfrm>
              <a:off x="0" y="-38100"/>
              <a:ext cx="2742714" cy="770105"/>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14308595" y="1509356"/>
            <a:ext cx="2950705" cy="1303675"/>
          </a:xfrm>
          <a:custGeom>
            <a:avLst/>
            <a:gdLst/>
            <a:ahLst/>
            <a:cxnLst/>
            <a:rect r="r" b="b" t="t" l="l"/>
            <a:pathLst>
              <a:path h="1303675" w="2950705">
                <a:moveTo>
                  <a:pt x="0" y="0"/>
                </a:moveTo>
                <a:lnTo>
                  <a:pt x="2950705" y="0"/>
                </a:lnTo>
                <a:lnTo>
                  <a:pt x="2950705" y="1303675"/>
                </a:lnTo>
                <a:lnTo>
                  <a:pt x="0" y="1303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6" id="26"/>
          <p:cNvSpPr txBox="true"/>
          <p:nvPr/>
        </p:nvSpPr>
        <p:spPr>
          <a:xfrm rot="0">
            <a:off x="4768959" y="1728431"/>
            <a:ext cx="8689934" cy="1608357"/>
          </a:xfrm>
          <a:prstGeom prst="rect">
            <a:avLst/>
          </a:prstGeom>
        </p:spPr>
        <p:txBody>
          <a:bodyPr anchor="t" rtlCol="false" tIns="0" lIns="0" bIns="0" rIns="0">
            <a:spAutoFit/>
          </a:bodyPr>
          <a:lstStyle/>
          <a:p>
            <a:pPr algn="ctr">
              <a:lnSpc>
                <a:spcPts val="9611"/>
              </a:lnSpc>
            </a:pPr>
            <a:r>
              <a:rPr lang="en-US" sz="12013" spc="-120">
                <a:solidFill>
                  <a:srgbClr val="0F2F76"/>
                </a:solidFill>
                <a:latin typeface="Impact"/>
                <a:ea typeface="Impact"/>
                <a:cs typeface="Impact"/>
                <a:sym typeface="Impact"/>
              </a:rPr>
              <a:t>THEMES &amp; IDEAS</a:t>
            </a:r>
          </a:p>
        </p:txBody>
      </p:sp>
      <p:sp>
        <p:nvSpPr>
          <p:cNvPr name="TextBox 27" id="27"/>
          <p:cNvSpPr txBox="true"/>
          <p:nvPr/>
        </p:nvSpPr>
        <p:spPr>
          <a:xfrm rot="0">
            <a:off x="1189242" y="4864750"/>
            <a:ext cx="2491462" cy="414655"/>
          </a:xfrm>
          <a:prstGeom prst="rect">
            <a:avLst/>
          </a:prstGeom>
        </p:spPr>
        <p:txBody>
          <a:bodyPr anchor="t" rtlCol="false" tIns="0" lIns="0" bIns="0" rIns="0">
            <a:spAutoFit/>
          </a:bodyPr>
          <a:lstStyle/>
          <a:p>
            <a:pPr algn="ctr">
              <a:lnSpc>
                <a:spcPts val="3380"/>
              </a:lnSpc>
            </a:pPr>
            <a:r>
              <a:rPr lang="en-US" b="true" sz="2600">
                <a:solidFill>
                  <a:srgbClr val="F7F1EB"/>
                </a:solidFill>
                <a:latin typeface="Montserrat Bold"/>
                <a:ea typeface="Montserrat Bold"/>
                <a:cs typeface="Montserrat Bold"/>
                <a:sym typeface="Montserrat Bold"/>
              </a:rPr>
              <a:t>Definition</a:t>
            </a:r>
          </a:p>
        </p:txBody>
      </p:sp>
      <p:sp>
        <p:nvSpPr>
          <p:cNvPr name="TextBox 28" id="28"/>
          <p:cNvSpPr txBox="true"/>
          <p:nvPr/>
        </p:nvSpPr>
        <p:spPr>
          <a:xfrm rot="0">
            <a:off x="12210754" y="4202290"/>
            <a:ext cx="4734913" cy="414655"/>
          </a:xfrm>
          <a:prstGeom prst="rect">
            <a:avLst/>
          </a:prstGeom>
        </p:spPr>
        <p:txBody>
          <a:bodyPr anchor="t" rtlCol="false" tIns="0" lIns="0" bIns="0" rIns="0">
            <a:spAutoFit/>
          </a:bodyPr>
          <a:lstStyle/>
          <a:p>
            <a:pPr algn="ctr">
              <a:lnSpc>
                <a:spcPts val="3380"/>
              </a:lnSpc>
            </a:pPr>
            <a:r>
              <a:rPr lang="en-US" b="true" sz="2600">
                <a:solidFill>
                  <a:srgbClr val="F7F1EB"/>
                </a:solidFill>
                <a:latin typeface="Montserrat Bold"/>
                <a:ea typeface="Montserrat Bold"/>
                <a:cs typeface="Montserrat Bold"/>
                <a:sym typeface="Montserrat Bold"/>
              </a:rPr>
              <a:t>Guiding Questions</a:t>
            </a:r>
          </a:p>
        </p:txBody>
      </p:sp>
      <p:sp>
        <p:nvSpPr>
          <p:cNvPr name="TextBox 29" id="29"/>
          <p:cNvSpPr txBox="true"/>
          <p:nvPr/>
        </p:nvSpPr>
        <p:spPr>
          <a:xfrm rot="0">
            <a:off x="12327462" y="5477896"/>
            <a:ext cx="4501497" cy="3415030"/>
          </a:xfrm>
          <a:prstGeom prst="rect">
            <a:avLst/>
          </a:prstGeom>
        </p:spPr>
        <p:txBody>
          <a:bodyPr anchor="t" rtlCol="false" tIns="0" lIns="0" bIns="0" rIns="0">
            <a:spAutoFit/>
          </a:bodyPr>
          <a:lstStyle/>
          <a:p>
            <a:pPr algn="l" marL="561341" indent="-280670" lvl="1">
              <a:lnSpc>
                <a:spcPts val="3380"/>
              </a:lnSpc>
              <a:buFont typeface="Arial"/>
              <a:buChar char="•"/>
            </a:pPr>
            <a:r>
              <a:rPr lang="en-US" sz="2600">
                <a:solidFill>
                  <a:srgbClr val="000000"/>
                </a:solidFill>
                <a:latin typeface="Montserrat"/>
                <a:ea typeface="Montserrat"/>
                <a:cs typeface="Montserrat"/>
                <a:sym typeface="Montserrat"/>
              </a:rPr>
              <a:t>What themes or ideas do both texts explore?</a:t>
            </a:r>
          </a:p>
          <a:p>
            <a:pPr algn="l" marL="561341" indent="-280670" lvl="1">
              <a:lnSpc>
                <a:spcPts val="3380"/>
              </a:lnSpc>
              <a:buFont typeface="Arial"/>
              <a:buChar char="•"/>
            </a:pPr>
            <a:r>
              <a:rPr lang="en-US" sz="2600">
                <a:solidFill>
                  <a:srgbClr val="000000"/>
                </a:solidFill>
                <a:latin typeface="Montserrat"/>
                <a:ea typeface="Montserrat"/>
                <a:cs typeface="Montserrat"/>
                <a:sym typeface="Montserrat"/>
              </a:rPr>
              <a:t>How do their perspectives </a:t>
            </a:r>
            <a:r>
              <a:rPr lang="en-US" sz="2600">
                <a:solidFill>
                  <a:srgbClr val="000000"/>
                </a:solidFill>
                <a:latin typeface="Montserrat"/>
                <a:ea typeface="Montserrat"/>
                <a:cs typeface="Montserrat"/>
                <a:sym typeface="Montserrat"/>
              </a:rPr>
              <a:t>on these themes align or differ?</a:t>
            </a:r>
          </a:p>
          <a:p>
            <a:pPr algn="l" marL="561341" indent="-280670" lvl="1">
              <a:lnSpc>
                <a:spcPts val="3380"/>
              </a:lnSpc>
              <a:buFont typeface="Arial"/>
              <a:buChar char="•"/>
            </a:pPr>
            <a:r>
              <a:rPr lang="en-US" sz="2600">
                <a:solidFill>
                  <a:srgbClr val="000000"/>
                </a:solidFill>
                <a:latin typeface="Montserrat"/>
                <a:ea typeface="Montserrat"/>
                <a:cs typeface="Montserrat"/>
                <a:sym typeface="Montserrat"/>
              </a:rPr>
              <a:t>Do they reach similar or opposing conclusions about these ideas?</a:t>
            </a:r>
          </a:p>
        </p:txBody>
      </p:sp>
      <p:sp>
        <p:nvSpPr>
          <p:cNvPr name="TextBox 30" id="30"/>
          <p:cNvSpPr txBox="true"/>
          <p:nvPr/>
        </p:nvSpPr>
        <p:spPr>
          <a:xfrm rot="0">
            <a:off x="1450410" y="6946096"/>
            <a:ext cx="9570320" cy="1700530"/>
          </a:xfrm>
          <a:prstGeom prst="rect">
            <a:avLst/>
          </a:prstGeom>
        </p:spPr>
        <p:txBody>
          <a:bodyPr anchor="t" rtlCol="false" tIns="0" lIns="0" bIns="0" rIns="0">
            <a:spAutoFit/>
          </a:bodyPr>
          <a:lstStyle/>
          <a:p>
            <a:pPr algn="l">
              <a:lnSpc>
                <a:spcPts val="3380"/>
              </a:lnSpc>
            </a:pPr>
            <a:r>
              <a:rPr lang="en-US" b="true" sz="2600">
                <a:solidFill>
                  <a:srgbClr val="F7F1EB"/>
                </a:solidFill>
                <a:latin typeface="Montserrat Bold"/>
                <a:ea typeface="Montserrat Bold"/>
                <a:cs typeface="Montserrat Bold"/>
                <a:sym typeface="Montserrat Bold"/>
              </a:rPr>
              <a:t>For example:</a:t>
            </a:r>
            <a:r>
              <a:rPr lang="en-US" sz="2600">
                <a:solidFill>
                  <a:srgbClr val="F7F1EB"/>
                </a:solidFill>
                <a:latin typeface="Montserrat"/>
                <a:ea typeface="Montserrat"/>
                <a:cs typeface="Montserrat"/>
                <a:sym typeface="Montserrat"/>
              </a:rPr>
              <a:t> In the short story, ‘The Last Harvest’, greed is shown as destructive to community ties, while in the poem, ‘Seeds of Tomorrow’ greed is portrayed as a natural human flaw that can be redirected toward growth.</a:t>
            </a:r>
          </a:p>
        </p:txBody>
      </p:sp>
      <p:sp>
        <p:nvSpPr>
          <p:cNvPr name="Freeform 31" id="31"/>
          <p:cNvSpPr/>
          <p:nvPr/>
        </p:nvSpPr>
        <p:spPr>
          <a:xfrm flipH="true" flipV="false" rot="0">
            <a:off x="1028534" y="1551424"/>
            <a:ext cx="2950705" cy="1303675"/>
          </a:xfrm>
          <a:custGeom>
            <a:avLst/>
            <a:gdLst/>
            <a:ahLst/>
            <a:cxnLst/>
            <a:rect r="r" b="b" t="t" l="l"/>
            <a:pathLst>
              <a:path h="1303675" w="2950705">
                <a:moveTo>
                  <a:pt x="2950705" y="0"/>
                </a:moveTo>
                <a:lnTo>
                  <a:pt x="0" y="0"/>
                </a:lnTo>
                <a:lnTo>
                  <a:pt x="0" y="1303675"/>
                </a:lnTo>
                <a:lnTo>
                  <a:pt x="2950705" y="1303675"/>
                </a:lnTo>
                <a:lnTo>
                  <a:pt x="295070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66307" y="-5599885"/>
            <a:ext cx="25560464" cy="9280080"/>
            <a:chOff x="0" y="0"/>
            <a:chExt cx="34080619" cy="12373440"/>
          </a:xfrm>
        </p:grpSpPr>
        <p:sp>
          <p:nvSpPr>
            <p:cNvPr name="Freeform 4" id="4"/>
            <p:cNvSpPr/>
            <p:nvPr/>
          </p:nvSpPr>
          <p:spPr>
            <a:xfrm flipH="true" flipV="false" rot="0">
              <a:off x="16711330" y="0"/>
              <a:ext cx="17369289" cy="12373440"/>
            </a:xfrm>
            <a:custGeom>
              <a:avLst/>
              <a:gdLst/>
              <a:ahLst/>
              <a:cxnLst/>
              <a:rect r="r" b="b" t="t" l="l"/>
              <a:pathLst>
                <a:path h="12373440" w="17369289">
                  <a:moveTo>
                    <a:pt x="17369289" y="0"/>
                  </a:moveTo>
                  <a:lnTo>
                    <a:pt x="0" y="0"/>
                  </a:lnTo>
                  <a:lnTo>
                    <a:pt x="0" y="12373440"/>
                  </a:lnTo>
                  <a:lnTo>
                    <a:pt x="17369289" y="12373440"/>
                  </a:lnTo>
                  <a:lnTo>
                    <a:pt x="1736928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0"/>
              <a:ext cx="17369289" cy="12373440"/>
            </a:xfrm>
            <a:custGeom>
              <a:avLst/>
              <a:gdLst/>
              <a:ahLst/>
              <a:cxnLst/>
              <a:rect r="r" b="b" t="t" l="l"/>
              <a:pathLst>
                <a:path h="12373440" w="17369289">
                  <a:moveTo>
                    <a:pt x="0" y="0"/>
                  </a:moveTo>
                  <a:lnTo>
                    <a:pt x="17369289" y="0"/>
                  </a:lnTo>
                  <a:lnTo>
                    <a:pt x="17369289" y="12373440"/>
                  </a:lnTo>
                  <a:lnTo>
                    <a:pt x="0" y="12373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6" id="6"/>
          <p:cNvGrpSpPr/>
          <p:nvPr/>
        </p:nvGrpSpPr>
        <p:grpSpPr>
          <a:xfrm rot="0">
            <a:off x="6084374" y="1410553"/>
            <a:ext cx="6119252" cy="1585416"/>
            <a:chOff x="0" y="0"/>
            <a:chExt cx="1611655" cy="417558"/>
          </a:xfrm>
        </p:grpSpPr>
        <p:sp>
          <p:nvSpPr>
            <p:cNvPr name="Freeform 7" id="7"/>
            <p:cNvSpPr/>
            <p:nvPr/>
          </p:nvSpPr>
          <p:spPr>
            <a:xfrm flipH="false" flipV="false" rot="0">
              <a:off x="0" y="0"/>
              <a:ext cx="1611655" cy="417558"/>
            </a:xfrm>
            <a:custGeom>
              <a:avLst/>
              <a:gdLst/>
              <a:ahLst/>
              <a:cxnLst/>
              <a:rect r="r" b="b" t="t" l="l"/>
              <a:pathLst>
                <a:path h="417558" w="1611655">
                  <a:moveTo>
                    <a:pt x="31629" y="0"/>
                  </a:moveTo>
                  <a:lnTo>
                    <a:pt x="1580026" y="0"/>
                  </a:lnTo>
                  <a:cubicBezTo>
                    <a:pt x="1588414" y="0"/>
                    <a:pt x="1596459" y="3332"/>
                    <a:pt x="1602391" y="9264"/>
                  </a:cubicBezTo>
                  <a:cubicBezTo>
                    <a:pt x="1608323" y="15196"/>
                    <a:pt x="1611655" y="23241"/>
                    <a:pt x="1611655" y="31629"/>
                  </a:cubicBezTo>
                  <a:lnTo>
                    <a:pt x="1611655" y="385929"/>
                  </a:lnTo>
                  <a:cubicBezTo>
                    <a:pt x="1611655" y="394317"/>
                    <a:pt x="1608323" y="402362"/>
                    <a:pt x="1602391" y="408294"/>
                  </a:cubicBezTo>
                  <a:cubicBezTo>
                    <a:pt x="1596459" y="414226"/>
                    <a:pt x="1588414" y="417558"/>
                    <a:pt x="1580026" y="417558"/>
                  </a:cubicBezTo>
                  <a:lnTo>
                    <a:pt x="31629" y="417558"/>
                  </a:lnTo>
                  <a:cubicBezTo>
                    <a:pt x="23241" y="417558"/>
                    <a:pt x="15196" y="414226"/>
                    <a:pt x="9264" y="408294"/>
                  </a:cubicBezTo>
                  <a:cubicBezTo>
                    <a:pt x="3332" y="402362"/>
                    <a:pt x="0" y="394317"/>
                    <a:pt x="0" y="385929"/>
                  </a:cubicBezTo>
                  <a:lnTo>
                    <a:pt x="0" y="31629"/>
                  </a:lnTo>
                  <a:cubicBezTo>
                    <a:pt x="0" y="23241"/>
                    <a:pt x="3332" y="15196"/>
                    <a:pt x="9264" y="9264"/>
                  </a:cubicBezTo>
                  <a:cubicBezTo>
                    <a:pt x="15196" y="3332"/>
                    <a:pt x="23241" y="0"/>
                    <a:pt x="31629" y="0"/>
                  </a:cubicBezTo>
                  <a:close/>
                </a:path>
              </a:pathLst>
            </a:custGeom>
            <a:solidFill>
              <a:srgbClr val="FEC045"/>
            </a:solidFill>
          </p:spPr>
        </p:sp>
        <p:sp>
          <p:nvSpPr>
            <p:cNvPr name="TextBox 8" id="8"/>
            <p:cNvSpPr txBox="true"/>
            <p:nvPr/>
          </p:nvSpPr>
          <p:spPr>
            <a:xfrm>
              <a:off x="0" y="-38100"/>
              <a:ext cx="1611655" cy="4556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38624" y="3960464"/>
            <a:ext cx="6218721" cy="917356"/>
            <a:chOff x="0" y="0"/>
            <a:chExt cx="1637852" cy="241608"/>
          </a:xfrm>
        </p:grpSpPr>
        <p:sp>
          <p:nvSpPr>
            <p:cNvPr name="Freeform 10" id="10"/>
            <p:cNvSpPr/>
            <p:nvPr/>
          </p:nvSpPr>
          <p:spPr>
            <a:xfrm flipH="false" flipV="false" rot="0">
              <a:off x="0" y="0"/>
              <a:ext cx="1637852" cy="241608"/>
            </a:xfrm>
            <a:custGeom>
              <a:avLst/>
              <a:gdLst/>
              <a:ahLst/>
              <a:cxnLst/>
              <a:rect r="r" b="b" t="t" l="l"/>
              <a:pathLst>
                <a:path h="241608" w="1637852">
                  <a:moveTo>
                    <a:pt x="31123" y="0"/>
                  </a:moveTo>
                  <a:lnTo>
                    <a:pt x="1606729" y="0"/>
                  </a:lnTo>
                  <a:cubicBezTo>
                    <a:pt x="1614983" y="0"/>
                    <a:pt x="1622900" y="3279"/>
                    <a:pt x="1628736" y="9116"/>
                  </a:cubicBezTo>
                  <a:cubicBezTo>
                    <a:pt x="1634573" y="14953"/>
                    <a:pt x="1637852" y="22869"/>
                    <a:pt x="1637852" y="31123"/>
                  </a:cubicBezTo>
                  <a:lnTo>
                    <a:pt x="1637852" y="210485"/>
                  </a:lnTo>
                  <a:cubicBezTo>
                    <a:pt x="1637852" y="227674"/>
                    <a:pt x="1623918" y="241608"/>
                    <a:pt x="1606729" y="241608"/>
                  </a:cubicBezTo>
                  <a:lnTo>
                    <a:pt x="31123" y="241608"/>
                  </a:lnTo>
                  <a:cubicBezTo>
                    <a:pt x="13934" y="241608"/>
                    <a:pt x="0" y="227674"/>
                    <a:pt x="0" y="210485"/>
                  </a:cubicBezTo>
                  <a:lnTo>
                    <a:pt x="0" y="31123"/>
                  </a:lnTo>
                  <a:cubicBezTo>
                    <a:pt x="0" y="13934"/>
                    <a:pt x="13934" y="0"/>
                    <a:pt x="31123" y="0"/>
                  </a:cubicBezTo>
                  <a:close/>
                </a:path>
              </a:pathLst>
            </a:custGeom>
            <a:solidFill>
              <a:srgbClr val="6C4823"/>
            </a:solidFill>
          </p:spPr>
        </p:sp>
        <p:sp>
          <p:nvSpPr>
            <p:cNvPr name="TextBox 11" id="11"/>
            <p:cNvSpPr txBox="true"/>
            <p:nvPr/>
          </p:nvSpPr>
          <p:spPr>
            <a:xfrm>
              <a:off x="0" y="-38100"/>
              <a:ext cx="1637852" cy="27970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38624" y="5100618"/>
            <a:ext cx="6218721" cy="4157682"/>
            <a:chOff x="0" y="0"/>
            <a:chExt cx="1637852" cy="1095027"/>
          </a:xfrm>
        </p:grpSpPr>
        <p:sp>
          <p:nvSpPr>
            <p:cNvPr name="Freeform 13" id="13"/>
            <p:cNvSpPr/>
            <p:nvPr/>
          </p:nvSpPr>
          <p:spPr>
            <a:xfrm flipH="false" flipV="false" rot="0">
              <a:off x="0" y="0"/>
              <a:ext cx="1637852" cy="1095027"/>
            </a:xfrm>
            <a:custGeom>
              <a:avLst/>
              <a:gdLst/>
              <a:ahLst/>
              <a:cxnLst/>
              <a:rect r="r" b="b" t="t" l="l"/>
              <a:pathLst>
                <a:path h="1095027" w="1637852">
                  <a:moveTo>
                    <a:pt x="31123" y="0"/>
                  </a:moveTo>
                  <a:lnTo>
                    <a:pt x="1606729" y="0"/>
                  </a:lnTo>
                  <a:cubicBezTo>
                    <a:pt x="1614983" y="0"/>
                    <a:pt x="1622900" y="3279"/>
                    <a:pt x="1628736" y="9116"/>
                  </a:cubicBezTo>
                  <a:cubicBezTo>
                    <a:pt x="1634573" y="14953"/>
                    <a:pt x="1637852" y="22869"/>
                    <a:pt x="1637852" y="31123"/>
                  </a:cubicBezTo>
                  <a:lnTo>
                    <a:pt x="1637852" y="1063904"/>
                  </a:lnTo>
                  <a:cubicBezTo>
                    <a:pt x="1637852" y="1081093"/>
                    <a:pt x="1623918" y="1095027"/>
                    <a:pt x="1606729" y="1095027"/>
                  </a:cubicBezTo>
                  <a:lnTo>
                    <a:pt x="31123" y="1095027"/>
                  </a:lnTo>
                  <a:cubicBezTo>
                    <a:pt x="22869" y="1095027"/>
                    <a:pt x="14953" y="1091748"/>
                    <a:pt x="9116" y="1085912"/>
                  </a:cubicBezTo>
                  <a:cubicBezTo>
                    <a:pt x="3279" y="1080075"/>
                    <a:pt x="0" y="1072158"/>
                    <a:pt x="0" y="1063904"/>
                  </a:cubicBezTo>
                  <a:lnTo>
                    <a:pt x="0" y="31123"/>
                  </a:lnTo>
                  <a:cubicBezTo>
                    <a:pt x="0" y="13934"/>
                    <a:pt x="13934" y="0"/>
                    <a:pt x="31123" y="0"/>
                  </a:cubicBezTo>
                  <a:close/>
                </a:path>
              </a:pathLst>
            </a:custGeom>
            <a:solidFill>
              <a:srgbClr val="F7F1EB"/>
            </a:solidFill>
          </p:spPr>
        </p:sp>
        <p:sp>
          <p:nvSpPr>
            <p:cNvPr name="TextBox 14" id="14"/>
            <p:cNvSpPr txBox="true"/>
            <p:nvPr/>
          </p:nvSpPr>
          <p:spPr>
            <a:xfrm>
              <a:off x="0" y="-38100"/>
              <a:ext cx="1637852" cy="1133127"/>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7734495" y="3960464"/>
            <a:ext cx="2572462" cy="2242277"/>
            <a:chOff x="0" y="0"/>
            <a:chExt cx="677521" cy="590559"/>
          </a:xfrm>
        </p:grpSpPr>
        <p:sp>
          <p:nvSpPr>
            <p:cNvPr name="Freeform 16" id="16"/>
            <p:cNvSpPr/>
            <p:nvPr/>
          </p:nvSpPr>
          <p:spPr>
            <a:xfrm flipH="false" flipV="false" rot="0">
              <a:off x="0" y="0"/>
              <a:ext cx="677521" cy="590559"/>
            </a:xfrm>
            <a:custGeom>
              <a:avLst/>
              <a:gdLst/>
              <a:ahLst/>
              <a:cxnLst/>
              <a:rect r="r" b="b" t="t" l="l"/>
              <a:pathLst>
                <a:path h="590559" w="677521">
                  <a:moveTo>
                    <a:pt x="75238" y="0"/>
                  </a:moveTo>
                  <a:lnTo>
                    <a:pt x="602282" y="0"/>
                  </a:lnTo>
                  <a:cubicBezTo>
                    <a:pt x="622237" y="0"/>
                    <a:pt x="641374" y="7927"/>
                    <a:pt x="655484" y="22037"/>
                  </a:cubicBezTo>
                  <a:cubicBezTo>
                    <a:pt x="669594" y="36147"/>
                    <a:pt x="677521" y="55284"/>
                    <a:pt x="677521" y="75238"/>
                  </a:cubicBezTo>
                  <a:lnTo>
                    <a:pt x="677521" y="515320"/>
                  </a:lnTo>
                  <a:cubicBezTo>
                    <a:pt x="677521" y="535275"/>
                    <a:pt x="669594" y="554412"/>
                    <a:pt x="655484" y="568522"/>
                  </a:cubicBezTo>
                  <a:cubicBezTo>
                    <a:pt x="641374" y="582632"/>
                    <a:pt x="622237" y="590559"/>
                    <a:pt x="602282" y="590559"/>
                  </a:cubicBezTo>
                  <a:lnTo>
                    <a:pt x="75238" y="590559"/>
                  </a:lnTo>
                  <a:cubicBezTo>
                    <a:pt x="55284" y="590559"/>
                    <a:pt x="36147" y="582632"/>
                    <a:pt x="22037" y="568522"/>
                  </a:cubicBezTo>
                  <a:cubicBezTo>
                    <a:pt x="7927" y="554412"/>
                    <a:pt x="0" y="535275"/>
                    <a:pt x="0" y="515320"/>
                  </a:cubicBezTo>
                  <a:lnTo>
                    <a:pt x="0" y="75238"/>
                  </a:lnTo>
                  <a:cubicBezTo>
                    <a:pt x="0" y="55284"/>
                    <a:pt x="7927" y="36147"/>
                    <a:pt x="22037" y="22037"/>
                  </a:cubicBezTo>
                  <a:cubicBezTo>
                    <a:pt x="36147" y="7927"/>
                    <a:pt x="55284" y="0"/>
                    <a:pt x="75238" y="0"/>
                  </a:cubicBezTo>
                  <a:close/>
                </a:path>
              </a:pathLst>
            </a:custGeom>
            <a:solidFill>
              <a:srgbClr val="6C4823"/>
            </a:solidFill>
          </p:spPr>
        </p:sp>
        <p:sp>
          <p:nvSpPr>
            <p:cNvPr name="TextBox 17" id="17"/>
            <p:cNvSpPr txBox="true"/>
            <p:nvPr/>
          </p:nvSpPr>
          <p:spPr>
            <a:xfrm>
              <a:off x="0" y="-38100"/>
              <a:ext cx="677521" cy="628659"/>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0559563" y="3960464"/>
            <a:ext cx="6699737" cy="2242277"/>
            <a:chOff x="0" y="0"/>
            <a:chExt cx="1764540" cy="590559"/>
          </a:xfrm>
        </p:grpSpPr>
        <p:sp>
          <p:nvSpPr>
            <p:cNvPr name="Freeform 19" id="19"/>
            <p:cNvSpPr/>
            <p:nvPr/>
          </p:nvSpPr>
          <p:spPr>
            <a:xfrm flipH="false" flipV="false" rot="0">
              <a:off x="0" y="0"/>
              <a:ext cx="1764540" cy="590559"/>
            </a:xfrm>
            <a:custGeom>
              <a:avLst/>
              <a:gdLst/>
              <a:ahLst/>
              <a:cxnLst/>
              <a:rect r="r" b="b" t="t" l="l"/>
              <a:pathLst>
                <a:path h="590559" w="1764540">
                  <a:moveTo>
                    <a:pt x="28889" y="0"/>
                  </a:moveTo>
                  <a:lnTo>
                    <a:pt x="1735651" y="0"/>
                  </a:lnTo>
                  <a:cubicBezTo>
                    <a:pt x="1743313" y="0"/>
                    <a:pt x="1750661" y="3044"/>
                    <a:pt x="1756079" y="8461"/>
                  </a:cubicBezTo>
                  <a:cubicBezTo>
                    <a:pt x="1761496" y="13879"/>
                    <a:pt x="1764540" y="21227"/>
                    <a:pt x="1764540" y="28889"/>
                  </a:cubicBezTo>
                  <a:lnTo>
                    <a:pt x="1764540" y="561670"/>
                  </a:lnTo>
                  <a:cubicBezTo>
                    <a:pt x="1764540" y="569332"/>
                    <a:pt x="1761496" y="576680"/>
                    <a:pt x="1756079" y="582097"/>
                  </a:cubicBezTo>
                  <a:cubicBezTo>
                    <a:pt x="1750661" y="587515"/>
                    <a:pt x="1743313" y="590559"/>
                    <a:pt x="1735651" y="590559"/>
                  </a:cubicBezTo>
                  <a:lnTo>
                    <a:pt x="28889" y="590559"/>
                  </a:lnTo>
                  <a:cubicBezTo>
                    <a:pt x="21227" y="590559"/>
                    <a:pt x="13879" y="587515"/>
                    <a:pt x="8461" y="582097"/>
                  </a:cubicBezTo>
                  <a:cubicBezTo>
                    <a:pt x="3044" y="576680"/>
                    <a:pt x="0" y="569332"/>
                    <a:pt x="0" y="561670"/>
                  </a:cubicBezTo>
                  <a:lnTo>
                    <a:pt x="0" y="28889"/>
                  </a:lnTo>
                  <a:cubicBezTo>
                    <a:pt x="0" y="21227"/>
                    <a:pt x="3044" y="13879"/>
                    <a:pt x="8461" y="8461"/>
                  </a:cubicBezTo>
                  <a:cubicBezTo>
                    <a:pt x="13879" y="3044"/>
                    <a:pt x="21227" y="0"/>
                    <a:pt x="28889" y="0"/>
                  </a:cubicBezTo>
                  <a:close/>
                </a:path>
              </a:pathLst>
            </a:custGeom>
            <a:solidFill>
              <a:srgbClr val="F7F1EB"/>
            </a:solidFill>
          </p:spPr>
        </p:sp>
        <p:sp>
          <p:nvSpPr>
            <p:cNvPr name="TextBox 20" id="20"/>
            <p:cNvSpPr txBox="true"/>
            <p:nvPr/>
          </p:nvSpPr>
          <p:spPr>
            <a:xfrm>
              <a:off x="0" y="-38100"/>
              <a:ext cx="1764540" cy="628659"/>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734495" y="6478967"/>
            <a:ext cx="9524805" cy="2779333"/>
            <a:chOff x="0" y="0"/>
            <a:chExt cx="2508591" cy="732005"/>
          </a:xfrm>
        </p:grpSpPr>
        <p:sp>
          <p:nvSpPr>
            <p:cNvPr name="Freeform 22" id="22"/>
            <p:cNvSpPr/>
            <p:nvPr/>
          </p:nvSpPr>
          <p:spPr>
            <a:xfrm flipH="false" flipV="false" rot="0">
              <a:off x="0" y="0"/>
              <a:ext cx="2508591" cy="732005"/>
            </a:xfrm>
            <a:custGeom>
              <a:avLst/>
              <a:gdLst/>
              <a:ahLst/>
              <a:cxnLst/>
              <a:rect r="r" b="b" t="t" l="l"/>
              <a:pathLst>
                <a:path h="732005" w="2508591">
                  <a:moveTo>
                    <a:pt x="20320" y="0"/>
                  </a:moveTo>
                  <a:lnTo>
                    <a:pt x="2488270" y="0"/>
                  </a:lnTo>
                  <a:cubicBezTo>
                    <a:pt x="2499493" y="0"/>
                    <a:pt x="2508591" y="9098"/>
                    <a:pt x="2508591" y="20320"/>
                  </a:cubicBezTo>
                  <a:lnTo>
                    <a:pt x="2508591" y="711685"/>
                  </a:lnTo>
                  <a:cubicBezTo>
                    <a:pt x="2508591" y="717074"/>
                    <a:pt x="2506450" y="722243"/>
                    <a:pt x="2502639" y="726054"/>
                  </a:cubicBezTo>
                  <a:cubicBezTo>
                    <a:pt x="2498828" y="729865"/>
                    <a:pt x="2493660" y="732005"/>
                    <a:pt x="2488270" y="732005"/>
                  </a:cubicBezTo>
                  <a:lnTo>
                    <a:pt x="20320" y="732005"/>
                  </a:lnTo>
                  <a:cubicBezTo>
                    <a:pt x="9098" y="732005"/>
                    <a:pt x="0" y="722908"/>
                    <a:pt x="0" y="711685"/>
                  </a:cubicBezTo>
                  <a:lnTo>
                    <a:pt x="0" y="20320"/>
                  </a:lnTo>
                  <a:cubicBezTo>
                    <a:pt x="0" y="9098"/>
                    <a:pt x="9098" y="0"/>
                    <a:pt x="20320" y="0"/>
                  </a:cubicBezTo>
                  <a:close/>
                </a:path>
              </a:pathLst>
            </a:custGeom>
            <a:solidFill>
              <a:srgbClr val="AA8661"/>
            </a:solidFill>
          </p:spPr>
        </p:sp>
        <p:sp>
          <p:nvSpPr>
            <p:cNvPr name="TextBox 23" id="23"/>
            <p:cNvSpPr txBox="true"/>
            <p:nvPr/>
          </p:nvSpPr>
          <p:spPr>
            <a:xfrm>
              <a:off x="0" y="-38100"/>
              <a:ext cx="2508591" cy="770105"/>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1393593" y="1410553"/>
            <a:ext cx="3057636" cy="1428750"/>
          </a:xfrm>
          <a:custGeom>
            <a:avLst/>
            <a:gdLst/>
            <a:ahLst/>
            <a:cxnLst/>
            <a:rect r="r" b="b" t="t" l="l"/>
            <a:pathLst>
              <a:path h="1428750" w="3057636">
                <a:moveTo>
                  <a:pt x="0" y="0"/>
                </a:moveTo>
                <a:lnTo>
                  <a:pt x="3057636" y="0"/>
                </a:lnTo>
                <a:lnTo>
                  <a:pt x="3057636" y="1428750"/>
                </a:lnTo>
                <a:lnTo>
                  <a:pt x="0" y="1428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5" id="25"/>
          <p:cNvSpPr txBox="true"/>
          <p:nvPr/>
        </p:nvSpPr>
        <p:spPr>
          <a:xfrm rot="0">
            <a:off x="6328970" y="1728431"/>
            <a:ext cx="5591358" cy="1608357"/>
          </a:xfrm>
          <a:prstGeom prst="rect">
            <a:avLst/>
          </a:prstGeom>
        </p:spPr>
        <p:txBody>
          <a:bodyPr anchor="t" rtlCol="false" tIns="0" lIns="0" bIns="0" rIns="0">
            <a:spAutoFit/>
          </a:bodyPr>
          <a:lstStyle/>
          <a:p>
            <a:pPr algn="ctr">
              <a:lnSpc>
                <a:spcPts val="9611"/>
              </a:lnSpc>
            </a:pPr>
            <a:r>
              <a:rPr lang="en-US" sz="12013" spc="-120">
                <a:solidFill>
                  <a:srgbClr val="482D10"/>
                </a:solidFill>
                <a:latin typeface="Impact"/>
                <a:ea typeface="Impact"/>
                <a:cs typeface="Impact"/>
                <a:sym typeface="Impact"/>
              </a:rPr>
              <a:t>CONTEXT</a:t>
            </a:r>
          </a:p>
        </p:txBody>
      </p:sp>
      <p:sp>
        <p:nvSpPr>
          <p:cNvPr name="TextBox 26" id="26"/>
          <p:cNvSpPr txBox="true"/>
          <p:nvPr/>
        </p:nvSpPr>
        <p:spPr>
          <a:xfrm rot="0">
            <a:off x="1393593" y="4202290"/>
            <a:ext cx="5508785" cy="414655"/>
          </a:xfrm>
          <a:prstGeom prst="rect">
            <a:avLst/>
          </a:prstGeom>
        </p:spPr>
        <p:txBody>
          <a:bodyPr anchor="t" rtlCol="false" tIns="0" lIns="0" bIns="0" rIns="0">
            <a:spAutoFit/>
          </a:bodyPr>
          <a:lstStyle/>
          <a:p>
            <a:pPr algn="ctr">
              <a:lnSpc>
                <a:spcPts val="3380"/>
              </a:lnSpc>
            </a:pPr>
            <a:r>
              <a:rPr lang="en-US" b="true" sz="2600">
                <a:solidFill>
                  <a:srgbClr val="F7F1EB"/>
                </a:solidFill>
                <a:latin typeface="Montserrat Bold"/>
                <a:ea typeface="Montserrat Bold"/>
                <a:cs typeface="Montserrat Bold"/>
                <a:sym typeface="Montserrat Bold"/>
              </a:rPr>
              <a:t>Guiding Questions</a:t>
            </a:r>
          </a:p>
        </p:txBody>
      </p:sp>
      <p:sp>
        <p:nvSpPr>
          <p:cNvPr name="TextBox 27" id="27"/>
          <p:cNvSpPr txBox="true"/>
          <p:nvPr/>
        </p:nvSpPr>
        <p:spPr>
          <a:xfrm rot="0">
            <a:off x="1529376" y="5477896"/>
            <a:ext cx="5237218" cy="3415030"/>
          </a:xfrm>
          <a:prstGeom prst="rect">
            <a:avLst/>
          </a:prstGeom>
        </p:spPr>
        <p:txBody>
          <a:bodyPr anchor="t" rtlCol="false" tIns="0" lIns="0" bIns="0" rIns="0">
            <a:spAutoFit/>
          </a:bodyPr>
          <a:lstStyle/>
          <a:p>
            <a:pPr algn="l" marL="561341" indent="-280670" lvl="1">
              <a:lnSpc>
                <a:spcPts val="3380"/>
              </a:lnSpc>
              <a:buFont typeface="Arial"/>
              <a:buChar char="•"/>
            </a:pPr>
            <a:r>
              <a:rPr lang="en-US" sz="2600">
                <a:solidFill>
                  <a:srgbClr val="000000"/>
                </a:solidFill>
                <a:latin typeface="Montserrat"/>
                <a:ea typeface="Montserrat"/>
                <a:cs typeface="Montserrat"/>
                <a:sym typeface="Montserrat"/>
              </a:rPr>
              <a:t>How do the contexts of the two texts compare?</a:t>
            </a:r>
          </a:p>
          <a:p>
            <a:pPr algn="l" marL="561341" indent="-280670" lvl="1">
              <a:lnSpc>
                <a:spcPts val="3380"/>
              </a:lnSpc>
              <a:buFont typeface="Arial"/>
              <a:buChar char="•"/>
            </a:pPr>
            <a:r>
              <a:rPr lang="en-US" sz="2600">
                <a:solidFill>
                  <a:srgbClr val="000000"/>
                </a:solidFill>
                <a:latin typeface="Montserrat"/>
                <a:ea typeface="Montserrat"/>
                <a:cs typeface="Montserrat"/>
                <a:sym typeface="Montserrat"/>
              </a:rPr>
              <a:t>How do similarities or differences in context shape each text’s perspective?</a:t>
            </a:r>
          </a:p>
          <a:p>
            <a:pPr algn="l" marL="561341" indent="-280670" lvl="1">
              <a:lnSpc>
                <a:spcPts val="3380"/>
              </a:lnSpc>
              <a:buFont typeface="Arial"/>
              <a:buChar char="•"/>
            </a:pPr>
            <a:r>
              <a:rPr lang="en-US" sz="2600">
                <a:solidFill>
                  <a:srgbClr val="000000"/>
                </a:solidFill>
                <a:latin typeface="Montserrat"/>
                <a:ea typeface="Montserrat"/>
                <a:cs typeface="Montserrat"/>
                <a:sym typeface="Montserrat"/>
              </a:rPr>
              <a:t>H</a:t>
            </a:r>
            <a:r>
              <a:rPr lang="en-US" sz="2600">
                <a:solidFill>
                  <a:srgbClr val="000000"/>
                </a:solidFill>
                <a:latin typeface="Montserrat"/>
                <a:ea typeface="Montserrat"/>
                <a:cs typeface="Montserrat"/>
                <a:sym typeface="Montserrat"/>
              </a:rPr>
              <a:t>ow might each text have been received differently in its own time versus now?</a:t>
            </a:r>
          </a:p>
        </p:txBody>
      </p:sp>
      <p:sp>
        <p:nvSpPr>
          <p:cNvPr name="TextBox 28" id="28"/>
          <p:cNvSpPr txBox="true"/>
          <p:nvPr/>
        </p:nvSpPr>
        <p:spPr>
          <a:xfrm rot="0">
            <a:off x="7881332" y="4784897"/>
            <a:ext cx="2278787" cy="414655"/>
          </a:xfrm>
          <a:prstGeom prst="rect">
            <a:avLst/>
          </a:prstGeom>
        </p:spPr>
        <p:txBody>
          <a:bodyPr anchor="t" rtlCol="false" tIns="0" lIns="0" bIns="0" rIns="0">
            <a:spAutoFit/>
          </a:bodyPr>
          <a:lstStyle/>
          <a:p>
            <a:pPr algn="ctr">
              <a:lnSpc>
                <a:spcPts val="3380"/>
              </a:lnSpc>
            </a:pPr>
            <a:r>
              <a:rPr lang="en-US" b="true" sz="2600">
                <a:solidFill>
                  <a:srgbClr val="F7F1EB"/>
                </a:solidFill>
                <a:latin typeface="Montserrat Bold"/>
                <a:ea typeface="Montserrat Bold"/>
                <a:cs typeface="Montserrat Bold"/>
                <a:sym typeface="Montserrat Bold"/>
              </a:rPr>
              <a:t>Definition</a:t>
            </a:r>
          </a:p>
        </p:txBody>
      </p:sp>
      <p:sp>
        <p:nvSpPr>
          <p:cNvPr name="TextBox 29" id="29"/>
          <p:cNvSpPr txBox="true"/>
          <p:nvPr/>
        </p:nvSpPr>
        <p:spPr>
          <a:xfrm rot="0">
            <a:off x="10963372" y="4240828"/>
            <a:ext cx="5892119" cy="1700530"/>
          </a:xfrm>
          <a:prstGeom prst="rect">
            <a:avLst/>
          </a:prstGeom>
        </p:spPr>
        <p:txBody>
          <a:bodyPr anchor="t" rtlCol="false" tIns="0" lIns="0" bIns="0" rIns="0">
            <a:spAutoFit/>
          </a:bodyPr>
          <a:lstStyle/>
          <a:p>
            <a:pPr algn="l">
              <a:lnSpc>
                <a:spcPts val="3380"/>
              </a:lnSpc>
            </a:pPr>
            <a:r>
              <a:rPr lang="en-US" sz="2600">
                <a:solidFill>
                  <a:srgbClr val="000000"/>
                </a:solidFill>
                <a:latin typeface="Montserrat"/>
                <a:ea typeface="Montserrat"/>
                <a:cs typeface="Montserrat"/>
                <a:sym typeface="Montserrat"/>
              </a:rPr>
              <a:t>The social, historical, cultural, and political circumstances that influence a text’s creation and reception.</a:t>
            </a:r>
          </a:p>
        </p:txBody>
      </p:sp>
      <p:sp>
        <p:nvSpPr>
          <p:cNvPr name="TextBox 30" id="30"/>
          <p:cNvSpPr txBox="true"/>
          <p:nvPr/>
        </p:nvSpPr>
        <p:spPr>
          <a:xfrm rot="0">
            <a:off x="8120207" y="7008843"/>
            <a:ext cx="8753380" cy="1700530"/>
          </a:xfrm>
          <a:prstGeom prst="rect">
            <a:avLst/>
          </a:prstGeom>
        </p:spPr>
        <p:txBody>
          <a:bodyPr anchor="t" rtlCol="false" tIns="0" lIns="0" bIns="0" rIns="0">
            <a:spAutoFit/>
          </a:bodyPr>
          <a:lstStyle/>
          <a:p>
            <a:pPr algn="l">
              <a:lnSpc>
                <a:spcPts val="3380"/>
              </a:lnSpc>
            </a:pPr>
            <a:r>
              <a:rPr lang="en-US" b="true" sz="2600">
                <a:solidFill>
                  <a:srgbClr val="F7F1EB"/>
                </a:solidFill>
                <a:latin typeface="Montserrat Bold"/>
                <a:ea typeface="Montserrat Bold"/>
                <a:cs typeface="Montserrat Bold"/>
                <a:sym typeface="Montserrat Bold"/>
              </a:rPr>
              <a:t>For example:</a:t>
            </a:r>
            <a:r>
              <a:rPr lang="en-US" sz="2600">
                <a:solidFill>
                  <a:srgbClr val="F7F1EB"/>
                </a:solidFill>
                <a:latin typeface="Montserrat"/>
                <a:ea typeface="Montserrat"/>
                <a:cs typeface="Montserrat"/>
                <a:sym typeface="Montserrat"/>
              </a:rPr>
              <a:t> </a:t>
            </a:r>
            <a:r>
              <a:rPr lang="en-US" sz="2600" i="true">
                <a:solidFill>
                  <a:srgbClr val="F7F1EB"/>
                </a:solidFill>
                <a:latin typeface="Montserrat Italics"/>
                <a:ea typeface="Montserrat Italics"/>
                <a:cs typeface="Montserrat Italics"/>
                <a:sym typeface="Montserrat Italics"/>
              </a:rPr>
              <a:t>The Thinking Machine</a:t>
            </a:r>
            <a:r>
              <a:rPr lang="en-US" sz="2600">
                <a:solidFill>
                  <a:srgbClr val="F7F1EB"/>
                </a:solidFill>
                <a:latin typeface="Montserrat"/>
                <a:ea typeface="Montserrat"/>
                <a:cs typeface="Montserrat"/>
                <a:sym typeface="Montserrat"/>
              </a:rPr>
              <a:t> (2024) draws on current fears about artificial intelligence, while</a:t>
            </a:r>
            <a:r>
              <a:rPr lang="en-US" sz="2600" i="true">
                <a:solidFill>
                  <a:srgbClr val="F7F1EB"/>
                </a:solidFill>
                <a:latin typeface="Montserrat Italics"/>
                <a:ea typeface="Montserrat Italics"/>
                <a:cs typeface="Montserrat Italics"/>
                <a:sym typeface="Montserrat Italics"/>
              </a:rPr>
              <a:t> The Whispering</a:t>
            </a:r>
            <a:r>
              <a:rPr lang="en-US" sz="2600">
                <a:solidFill>
                  <a:srgbClr val="F7F1EB"/>
                </a:solidFill>
                <a:latin typeface="Montserrat"/>
                <a:ea typeface="Montserrat"/>
                <a:cs typeface="Montserrat"/>
                <a:sym typeface="Montserrat"/>
              </a:rPr>
              <a:t> (2005) reflects a post-millennium interest in spirituality and slow living.</a:t>
            </a:r>
          </a:p>
        </p:txBody>
      </p:sp>
      <p:sp>
        <p:nvSpPr>
          <p:cNvPr name="Freeform 31" id="31"/>
          <p:cNvSpPr/>
          <p:nvPr/>
        </p:nvSpPr>
        <p:spPr>
          <a:xfrm flipH="true" flipV="false" rot="0">
            <a:off x="13797855" y="1410553"/>
            <a:ext cx="3057636" cy="1428750"/>
          </a:xfrm>
          <a:custGeom>
            <a:avLst/>
            <a:gdLst/>
            <a:ahLst/>
            <a:cxnLst/>
            <a:rect r="r" b="b" t="t" l="l"/>
            <a:pathLst>
              <a:path h="1428750" w="3057636">
                <a:moveTo>
                  <a:pt x="3057636" y="0"/>
                </a:moveTo>
                <a:lnTo>
                  <a:pt x="0" y="0"/>
                </a:lnTo>
                <a:lnTo>
                  <a:pt x="0" y="1428750"/>
                </a:lnTo>
                <a:lnTo>
                  <a:pt x="3057636" y="1428750"/>
                </a:lnTo>
                <a:lnTo>
                  <a:pt x="305763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61366" y="-6085132"/>
            <a:ext cx="25560464" cy="9280080"/>
            <a:chOff x="0" y="0"/>
            <a:chExt cx="34080619" cy="12373440"/>
          </a:xfrm>
        </p:grpSpPr>
        <p:sp>
          <p:nvSpPr>
            <p:cNvPr name="Freeform 4" id="4"/>
            <p:cNvSpPr/>
            <p:nvPr/>
          </p:nvSpPr>
          <p:spPr>
            <a:xfrm flipH="true" flipV="false" rot="0">
              <a:off x="16711330" y="0"/>
              <a:ext cx="17369289" cy="12373440"/>
            </a:xfrm>
            <a:custGeom>
              <a:avLst/>
              <a:gdLst/>
              <a:ahLst/>
              <a:cxnLst/>
              <a:rect r="r" b="b" t="t" l="l"/>
              <a:pathLst>
                <a:path h="12373440" w="17369289">
                  <a:moveTo>
                    <a:pt x="17369289" y="0"/>
                  </a:moveTo>
                  <a:lnTo>
                    <a:pt x="0" y="0"/>
                  </a:lnTo>
                  <a:lnTo>
                    <a:pt x="0" y="12373440"/>
                  </a:lnTo>
                  <a:lnTo>
                    <a:pt x="17369289" y="12373440"/>
                  </a:lnTo>
                  <a:lnTo>
                    <a:pt x="1736928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0"/>
              <a:ext cx="17369289" cy="12373440"/>
            </a:xfrm>
            <a:custGeom>
              <a:avLst/>
              <a:gdLst/>
              <a:ahLst/>
              <a:cxnLst/>
              <a:rect r="r" b="b" t="t" l="l"/>
              <a:pathLst>
                <a:path h="12373440" w="17369289">
                  <a:moveTo>
                    <a:pt x="0" y="0"/>
                  </a:moveTo>
                  <a:lnTo>
                    <a:pt x="17369289" y="0"/>
                  </a:lnTo>
                  <a:lnTo>
                    <a:pt x="17369289" y="12373440"/>
                  </a:lnTo>
                  <a:lnTo>
                    <a:pt x="0" y="12373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6" id="6"/>
          <p:cNvGrpSpPr/>
          <p:nvPr/>
        </p:nvGrpSpPr>
        <p:grpSpPr>
          <a:xfrm rot="0">
            <a:off x="1028700" y="3194948"/>
            <a:ext cx="2270228" cy="2242277"/>
            <a:chOff x="0" y="0"/>
            <a:chExt cx="597920" cy="590559"/>
          </a:xfrm>
        </p:grpSpPr>
        <p:sp>
          <p:nvSpPr>
            <p:cNvPr name="Freeform 7" id="7"/>
            <p:cNvSpPr/>
            <p:nvPr/>
          </p:nvSpPr>
          <p:spPr>
            <a:xfrm flipH="false" flipV="false" rot="0">
              <a:off x="0" y="0"/>
              <a:ext cx="597920" cy="590559"/>
            </a:xfrm>
            <a:custGeom>
              <a:avLst/>
              <a:gdLst/>
              <a:ahLst/>
              <a:cxnLst/>
              <a:rect r="r" b="b" t="t" l="l"/>
              <a:pathLst>
                <a:path h="590559" w="597920">
                  <a:moveTo>
                    <a:pt x="85255" y="0"/>
                  </a:moveTo>
                  <a:lnTo>
                    <a:pt x="512665" y="0"/>
                  </a:lnTo>
                  <a:cubicBezTo>
                    <a:pt x="535276" y="0"/>
                    <a:pt x="556961" y="8982"/>
                    <a:pt x="572950" y="24971"/>
                  </a:cubicBezTo>
                  <a:cubicBezTo>
                    <a:pt x="588938" y="40959"/>
                    <a:pt x="597920" y="62644"/>
                    <a:pt x="597920" y="85255"/>
                  </a:cubicBezTo>
                  <a:lnTo>
                    <a:pt x="597920" y="505304"/>
                  </a:lnTo>
                  <a:cubicBezTo>
                    <a:pt x="597920" y="552389"/>
                    <a:pt x="559750" y="590559"/>
                    <a:pt x="512665" y="590559"/>
                  </a:cubicBezTo>
                  <a:lnTo>
                    <a:pt x="85255" y="590559"/>
                  </a:lnTo>
                  <a:cubicBezTo>
                    <a:pt x="38170" y="590559"/>
                    <a:pt x="0" y="552389"/>
                    <a:pt x="0" y="505304"/>
                  </a:cubicBezTo>
                  <a:lnTo>
                    <a:pt x="0" y="85255"/>
                  </a:lnTo>
                  <a:cubicBezTo>
                    <a:pt x="0" y="38170"/>
                    <a:pt x="38170" y="0"/>
                    <a:pt x="85255" y="0"/>
                  </a:cubicBezTo>
                  <a:close/>
                </a:path>
              </a:pathLst>
            </a:custGeom>
            <a:solidFill>
              <a:srgbClr val="910D05"/>
            </a:solidFill>
          </p:spPr>
        </p:sp>
        <p:sp>
          <p:nvSpPr>
            <p:cNvPr name="TextBox 8" id="8"/>
            <p:cNvSpPr txBox="true"/>
            <p:nvPr/>
          </p:nvSpPr>
          <p:spPr>
            <a:xfrm>
              <a:off x="0" y="-38100"/>
              <a:ext cx="597920" cy="62865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549795" y="3194948"/>
            <a:ext cx="5978855" cy="2242277"/>
            <a:chOff x="0" y="0"/>
            <a:chExt cx="1574678" cy="590559"/>
          </a:xfrm>
        </p:grpSpPr>
        <p:sp>
          <p:nvSpPr>
            <p:cNvPr name="Freeform 10" id="10"/>
            <p:cNvSpPr/>
            <p:nvPr/>
          </p:nvSpPr>
          <p:spPr>
            <a:xfrm flipH="false" flipV="false" rot="0">
              <a:off x="0" y="0"/>
              <a:ext cx="1574678" cy="590559"/>
            </a:xfrm>
            <a:custGeom>
              <a:avLst/>
              <a:gdLst/>
              <a:ahLst/>
              <a:cxnLst/>
              <a:rect r="r" b="b" t="t" l="l"/>
              <a:pathLst>
                <a:path h="590559" w="1574678">
                  <a:moveTo>
                    <a:pt x="32372" y="0"/>
                  </a:moveTo>
                  <a:lnTo>
                    <a:pt x="1542306" y="0"/>
                  </a:lnTo>
                  <a:cubicBezTo>
                    <a:pt x="1560184" y="0"/>
                    <a:pt x="1574678" y="14493"/>
                    <a:pt x="1574678" y="32372"/>
                  </a:cubicBezTo>
                  <a:lnTo>
                    <a:pt x="1574678" y="558187"/>
                  </a:lnTo>
                  <a:cubicBezTo>
                    <a:pt x="1574678" y="576065"/>
                    <a:pt x="1560184" y="590559"/>
                    <a:pt x="1542306" y="590559"/>
                  </a:cubicBezTo>
                  <a:lnTo>
                    <a:pt x="32372" y="590559"/>
                  </a:lnTo>
                  <a:cubicBezTo>
                    <a:pt x="14493" y="590559"/>
                    <a:pt x="0" y="576065"/>
                    <a:pt x="0" y="558187"/>
                  </a:cubicBezTo>
                  <a:lnTo>
                    <a:pt x="0" y="32372"/>
                  </a:lnTo>
                  <a:cubicBezTo>
                    <a:pt x="0" y="14493"/>
                    <a:pt x="14493" y="0"/>
                    <a:pt x="32372" y="0"/>
                  </a:cubicBezTo>
                  <a:close/>
                </a:path>
              </a:pathLst>
            </a:custGeom>
            <a:solidFill>
              <a:srgbClr val="F7F1EB"/>
            </a:solidFill>
          </p:spPr>
        </p:sp>
        <p:sp>
          <p:nvSpPr>
            <p:cNvPr name="TextBox 11" id="11"/>
            <p:cNvSpPr txBox="true"/>
            <p:nvPr/>
          </p:nvSpPr>
          <p:spPr>
            <a:xfrm>
              <a:off x="0" y="-38100"/>
              <a:ext cx="1574678" cy="62865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3559504" y="1028700"/>
            <a:ext cx="11168992" cy="1926235"/>
            <a:chOff x="0" y="0"/>
            <a:chExt cx="14891989" cy="2568313"/>
          </a:xfrm>
        </p:grpSpPr>
        <p:grpSp>
          <p:nvGrpSpPr>
            <p:cNvPr name="Group 13" id="13"/>
            <p:cNvGrpSpPr/>
            <p:nvPr/>
          </p:nvGrpSpPr>
          <p:grpSpPr>
            <a:xfrm rot="0">
              <a:off x="0" y="0"/>
              <a:ext cx="14891989" cy="2113888"/>
              <a:chOff x="0" y="0"/>
              <a:chExt cx="2941627" cy="417558"/>
            </a:xfrm>
          </p:grpSpPr>
          <p:sp>
            <p:nvSpPr>
              <p:cNvPr name="Freeform 14" id="14"/>
              <p:cNvSpPr/>
              <p:nvPr/>
            </p:nvSpPr>
            <p:spPr>
              <a:xfrm flipH="false" flipV="false" rot="0">
                <a:off x="0" y="0"/>
                <a:ext cx="2941627" cy="417558"/>
              </a:xfrm>
              <a:custGeom>
                <a:avLst/>
                <a:gdLst/>
                <a:ahLst/>
                <a:cxnLst/>
                <a:rect r="r" b="b" t="t" l="l"/>
                <a:pathLst>
                  <a:path h="417558" w="2941627">
                    <a:moveTo>
                      <a:pt x="17329" y="0"/>
                    </a:moveTo>
                    <a:lnTo>
                      <a:pt x="2924298" y="0"/>
                    </a:lnTo>
                    <a:cubicBezTo>
                      <a:pt x="2928894" y="0"/>
                      <a:pt x="2933302" y="1826"/>
                      <a:pt x="2936552" y="5076"/>
                    </a:cubicBezTo>
                    <a:cubicBezTo>
                      <a:pt x="2939802" y="8325"/>
                      <a:pt x="2941627" y="12733"/>
                      <a:pt x="2941627" y="17329"/>
                    </a:cubicBezTo>
                    <a:lnTo>
                      <a:pt x="2941627" y="400229"/>
                    </a:lnTo>
                    <a:cubicBezTo>
                      <a:pt x="2941627" y="404825"/>
                      <a:pt x="2939802" y="409233"/>
                      <a:pt x="2936552" y="412482"/>
                    </a:cubicBezTo>
                    <a:cubicBezTo>
                      <a:pt x="2933302" y="415732"/>
                      <a:pt x="2928894" y="417558"/>
                      <a:pt x="2924298" y="417558"/>
                    </a:cubicBezTo>
                    <a:lnTo>
                      <a:pt x="17329" y="417558"/>
                    </a:lnTo>
                    <a:cubicBezTo>
                      <a:pt x="12733" y="417558"/>
                      <a:pt x="8325" y="415732"/>
                      <a:pt x="5076" y="412482"/>
                    </a:cubicBezTo>
                    <a:cubicBezTo>
                      <a:pt x="1826" y="409233"/>
                      <a:pt x="0" y="404825"/>
                      <a:pt x="0" y="400229"/>
                    </a:cubicBezTo>
                    <a:lnTo>
                      <a:pt x="0" y="17329"/>
                    </a:lnTo>
                    <a:cubicBezTo>
                      <a:pt x="0" y="12733"/>
                      <a:pt x="1826" y="8325"/>
                      <a:pt x="5076" y="5076"/>
                    </a:cubicBezTo>
                    <a:cubicBezTo>
                      <a:pt x="8325" y="1826"/>
                      <a:pt x="12733" y="0"/>
                      <a:pt x="17329" y="0"/>
                    </a:cubicBezTo>
                    <a:close/>
                  </a:path>
                </a:pathLst>
              </a:custGeom>
              <a:solidFill>
                <a:srgbClr val="FEC045"/>
              </a:solidFill>
            </p:spPr>
          </p:sp>
          <p:sp>
            <p:nvSpPr>
              <p:cNvPr name="TextBox 15" id="15"/>
              <p:cNvSpPr txBox="true"/>
              <p:nvPr/>
            </p:nvSpPr>
            <p:spPr>
              <a:xfrm>
                <a:off x="0" y="-38100"/>
                <a:ext cx="2941627" cy="455658"/>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595257" y="350812"/>
              <a:ext cx="13607289" cy="2217501"/>
            </a:xfrm>
            <a:prstGeom prst="rect">
              <a:avLst/>
            </a:prstGeom>
          </p:spPr>
          <p:txBody>
            <a:bodyPr anchor="t" rtlCol="false" tIns="0" lIns="0" bIns="0" rIns="0">
              <a:spAutoFit/>
            </a:bodyPr>
            <a:lstStyle/>
            <a:p>
              <a:pPr algn="ctr">
                <a:lnSpc>
                  <a:spcPts val="9611"/>
                </a:lnSpc>
              </a:pPr>
              <a:r>
                <a:rPr lang="en-US" sz="12013" spc="-120">
                  <a:solidFill>
                    <a:srgbClr val="910D05"/>
                  </a:solidFill>
                  <a:latin typeface="Impact"/>
                  <a:ea typeface="Impact"/>
                  <a:cs typeface="Impact"/>
                  <a:sym typeface="Impact"/>
                </a:rPr>
                <a:t>CHARACTERISATION</a:t>
              </a:r>
            </a:p>
          </p:txBody>
        </p:sp>
      </p:grpSp>
      <p:grpSp>
        <p:nvGrpSpPr>
          <p:cNvPr name="Group 17" id="17"/>
          <p:cNvGrpSpPr/>
          <p:nvPr/>
        </p:nvGrpSpPr>
        <p:grpSpPr>
          <a:xfrm rot="0">
            <a:off x="9943305" y="3194948"/>
            <a:ext cx="7307465" cy="917356"/>
            <a:chOff x="0" y="0"/>
            <a:chExt cx="1924600" cy="241608"/>
          </a:xfrm>
        </p:grpSpPr>
        <p:sp>
          <p:nvSpPr>
            <p:cNvPr name="Freeform 18" id="18"/>
            <p:cNvSpPr/>
            <p:nvPr/>
          </p:nvSpPr>
          <p:spPr>
            <a:xfrm flipH="false" flipV="false" rot="0">
              <a:off x="0" y="0"/>
              <a:ext cx="1924600" cy="241608"/>
            </a:xfrm>
            <a:custGeom>
              <a:avLst/>
              <a:gdLst/>
              <a:ahLst/>
              <a:cxnLst/>
              <a:rect r="r" b="b" t="t" l="l"/>
              <a:pathLst>
                <a:path h="241608" w="1924600">
                  <a:moveTo>
                    <a:pt x="26486" y="0"/>
                  </a:moveTo>
                  <a:lnTo>
                    <a:pt x="1898113" y="0"/>
                  </a:lnTo>
                  <a:cubicBezTo>
                    <a:pt x="1912741" y="0"/>
                    <a:pt x="1924600" y="11858"/>
                    <a:pt x="1924600" y="26486"/>
                  </a:cubicBezTo>
                  <a:lnTo>
                    <a:pt x="1924600" y="215122"/>
                  </a:lnTo>
                  <a:cubicBezTo>
                    <a:pt x="1924600" y="222147"/>
                    <a:pt x="1921809" y="228883"/>
                    <a:pt x="1916842" y="233851"/>
                  </a:cubicBezTo>
                  <a:cubicBezTo>
                    <a:pt x="1911875" y="238818"/>
                    <a:pt x="1905138" y="241608"/>
                    <a:pt x="1898113" y="241608"/>
                  </a:cubicBezTo>
                  <a:lnTo>
                    <a:pt x="26486" y="241608"/>
                  </a:lnTo>
                  <a:cubicBezTo>
                    <a:pt x="19462" y="241608"/>
                    <a:pt x="12725" y="238818"/>
                    <a:pt x="7758" y="233851"/>
                  </a:cubicBezTo>
                  <a:cubicBezTo>
                    <a:pt x="2791" y="228883"/>
                    <a:pt x="0" y="222147"/>
                    <a:pt x="0" y="215122"/>
                  </a:cubicBezTo>
                  <a:lnTo>
                    <a:pt x="0" y="26486"/>
                  </a:lnTo>
                  <a:cubicBezTo>
                    <a:pt x="0" y="19462"/>
                    <a:pt x="2791" y="12725"/>
                    <a:pt x="7758" y="7758"/>
                  </a:cubicBezTo>
                  <a:cubicBezTo>
                    <a:pt x="12725" y="2791"/>
                    <a:pt x="19462" y="0"/>
                    <a:pt x="26486" y="0"/>
                  </a:cubicBezTo>
                  <a:close/>
                </a:path>
              </a:pathLst>
            </a:custGeom>
            <a:solidFill>
              <a:srgbClr val="910D05"/>
            </a:solidFill>
          </p:spPr>
        </p:sp>
        <p:sp>
          <p:nvSpPr>
            <p:cNvPr name="TextBox 19" id="19"/>
            <p:cNvSpPr txBox="true"/>
            <p:nvPr/>
          </p:nvSpPr>
          <p:spPr>
            <a:xfrm>
              <a:off x="0" y="-38100"/>
              <a:ext cx="1924600" cy="279708"/>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9943305" y="4335101"/>
            <a:ext cx="7307465" cy="4923199"/>
            <a:chOff x="0" y="0"/>
            <a:chExt cx="1924600" cy="1296645"/>
          </a:xfrm>
        </p:grpSpPr>
        <p:sp>
          <p:nvSpPr>
            <p:cNvPr name="Freeform 21" id="21"/>
            <p:cNvSpPr/>
            <p:nvPr/>
          </p:nvSpPr>
          <p:spPr>
            <a:xfrm flipH="false" flipV="false" rot="0">
              <a:off x="0" y="0"/>
              <a:ext cx="1924600" cy="1296645"/>
            </a:xfrm>
            <a:custGeom>
              <a:avLst/>
              <a:gdLst/>
              <a:ahLst/>
              <a:cxnLst/>
              <a:rect r="r" b="b" t="t" l="l"/>
              <a:pathLst>
                <a:path h="1296645" w="1924600">
                  <a:moveTo>
                    <a:pt x="26486" y="0"/>
                  </a:moveTo>
                  <a:lnTo>
                    <a:pt x="1898113" y="0"/>
                  </a:lnTo>
                  <a:cubicBezTo>
                    <a:pt x="1912741" y="0"/>
                    <a:pt x="1924600" y="11858"/>
                    <a:pt x="1924600" y="26486"/>
                  </a:cubicBezTo>
                  <a:lnTo>
                    <a:pt x="1924600" y="1270159"/>
                  </a:lnTo>
                  <a:cubicBezTo>
                    <a:pt x="1924600" y="1277183"/>
                    <a:pt x="1921809" y="1283920"/>
                    <a:pt x="1916842" y="1288887"/>
                  </a:cubicBezTo>
                  <a:cubicBezTo>
                    <a:pt x="1911875" y="1293854"/>
                    <a:pt x="1905138" y="1296645"/>
                    <a:pt x="1898113" y="1296645"/>
                  </a:cubicBezTo>
                  <a:lnTo>
                    <a:pt x="26486" y="1296645"/>
                  </a:lnTo>
                  <a:cubicBezTo>
                    <a:pt x="19462" y="1296645"/>
                    <a:pt x="12725" y="1293854"/>
                    <a:pt x="7758" y="1288887"/>
                  </a:cubicBezTo>
                  <a:cubicBezTo>
                    <a:pt x="2791" y="1283920"/>
                    <a:pt x="0" y="1277183"/>
                    <a:pt x="0" y="1270159"/>
                  </a:cubicBezTo>
                  <a:lnTo>
                    <a:pt x="0" y="26486"/>
                  </a:lnTo>
                  <a:cubicBezTo>
                    <a:pt x="0" y="19462"/>
                    <a:pt x="2791" y="12725"/>
                    <a:pt x="7758" y="7758"/>
                  </a:cubicBezTo>
                  <a:cubicBezTo>
                    <a:pt x="12725" y="2791"/>
                    <a:pt x="19462" y="0"/>
                    <a:pt x="26486" y="0"/>
                  </a:cubicBezTo>
                  <a:close/>
                </a:path>
              </a:pathLst>
            </a:custGeom>
            <a:solidFill>
              <a:srgbClr val="F7F1EB"/>
            </a:solidFill>
          </p:spPr>
        </p:sp>
        <p:sp>
          <p:nvSpPr>
            <p:cNvPr name="TextBox 22" id="22"/>
            <p:cNvSpPr txBox="true"/>
            <p:nvPr/>
          </p:nvSpPr>
          <p:spPr>
            <a:xfrm>
              <a:off x="0" y="-38100"/>
              <a:ext cx="1924600" cy="133474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028700" y="5713450"/>
            <a:ext cx="8499950" cy="3544850"/>
            <a:chOff x="0" y="0"/>
            <a:chExt cx="2238670" cy="933623"/>
          </a:xfrm>
        </p:grpSpPr>
        <p:sp>
          <p:nvSpPr>
            <p:cNvPr name="Freeform 24" id="24"/>
            <p:cNvSpPr/>
            <p:nvPr/>
          </p:nvSpPr>
          <p:spPr>
            <a:xfrm flipH="false" flipV="false" rot="0">
              <a:off x="0" y="0"/>
              <a:ext cx="2238670" cy="933623"/>
            </a:xfrm>
            <a:custGeom>
              <a:avLst/>
              <a:gdLst/>
              <a:ahLst/>
              <a:cxnLst/>
              <a:rect r="r" b="b" t="t" l="l"/>
              <a:pathLst>
                <a:path h="933623" w="2238670">
                  <a:moveTo>
                    <a:pt x="22770" y="0"/>
                  </a:moveTo>
                  <a:lnTo>
                    <a:pt x="2215899" y="0"/>
                  </a:lnTo>
                  <a:cubicBezTo>
                    <a:pt x="2221939" y="0"/>
                    <a:pt x="2227730" y="2399"/>
                    <a:pt x="2232001" y="6669"/>
                  </a:cubicBezTo>
                  <a:cubicBezTo>
                    <a:pt x="2236271" y="10940"/>
                    <a:pt x="2238670" y="16731"/>
                    <a:pt x="2238670" y="22770"/>
                  </a:cubicBezTo>
                  <a:lnTo>
                    <a:pt x="2238670" y="910852"/>
                  </a:lnTo>
                  <a:cubicBezTo>
                    <a:pt x="2238670" y="923428"/>
                    <a:pt x="2228475" y="933623"/>
                    <a:pt x="2215899" y="933623"/>
                  </a:cubicBezTo>
                  <a:lnTo>
                    <a:pt x="22770" y="933623"/>
                  </a:lnTo>
                  <a:cubicBezTo>
                    <a:pt x="10195" y="933623"/>
                    <a:pt x="0" y="923428"/>
                    <a:pt x="0" y="910852"/>
                  </a:cubicBezTo>
                  <a:lnTo>
                    <a:pt x="0" y="22770"/>
                  </a:lnTo>
                  <a:cubicBezTo>
                    <a:pt x="0" y="10195"/>
                    <a:pt x="10195" y="0"/>
                    <a:pt x="22770" y="0"/>
                  </a:cubicBezTo>
                  <a:close/>
                </a:path>
              </a:pathLst>
            </a:custGeom>
            <a:solidFill>
              <a:srgbClr val="B5645F"/>
            </a:solidFill>
          </p:spPr>
        </p:sp>
        <p:sp>
          <p:nvSpPr>
            <p:cNvPr name="TextBox 25" id="25"/>
            <p:cNvSpPr txBox="true"/>
            <p:nvPr/>
          </p:nvSpPr>
          <p:spPr>
            <a:xfrm>
              <a:off x="0" y="-38100"/>
              <a:ext cx="2238670" cy="971723"/>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1097415" y="1028700"/>
            <a:ext cx="2095875" cy="1470923"/>
          </a:xfrm>
          <a:custGeom>
            <a:avLst/>
            <a:gdLst/>
            <a:ahLst/>
            <a:cxnLst/>
            <a:rect r="r" b="b" t="t" l="l"/>
            <a:pathLst>
              <a:path h="1470923" w="2095875">
                <a:moveTo>
                  <a:pt x="0" y="0"/>
                </a:moveTo>
                <a:lnTo>
                  <a:pt x="2095875" y="0"/>
                </a:lnTo>
                <a:lnTo>
                  <a:pt x="2095875" y="1470923"/>
                </a:lnTo>
                <a:lnTo>
                  <a:pt x="0" y="14709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1097415" y="4099234"/>
            <a:ext cx="2132798" cy="414655"/>
          </a:xfrm>
          <a:prstGeom prst="rect">
            <a:avLst/>
          </a:prstGeom>
        </p:spPr>
        <p:txBody>
          <a:bodyPr anchor="t" rtlCol="false" tIns="0" lIns="0" bIns="0" rIns="0">
            <a:spAutoFit/>
          </a:bodyPr>
          <a:lstStyle/>
          <a:p>
            <a:pPr algn="ctr">
              <a:lnSpc>
                <a:spcPts val="3380"/>
              </a:lnSpc>
            </a:pPr>
            <a:r>
              <a:rPr lang="en-US" b="true" sz="2600">
                <a:solidFill>
                  <a:srgbClr val="F7F1EB"/>
                </a:solidFill>
                <a:latin typeface="Montserrat Bold"/>
                <a:ea typeface="Montserrat Bold"/>
                <a:cs typeface="Montserrat Bold"/>
                <a:sym typeface="Montserrat Bold"/>
              </a:rPr>
              <a:t>Definition</a:t>
            </a:r>
          </a:p>
        </p:txBody>
      </p:sp>
      <p:sp>
        <p:nvSpPr>
          <p:cNvPr name="TextBox 28" id="28"/>
          <p:cNvSpPr txBox="true"/>
          <p:nvPr/>
        </p:nvSpPr>
        <p:spPr>
          <a:xfrm rot="0">
            <a:off x="3910154" y="3456297"/>
            <a:ext cx="5258136" cy="1700530"/>
          </a:xfrm>
          <a:prstGeom prst="rect">
            <a:avLst/>
          </a:prstGeom>
        </p:spPr>
        <p:txBody>
          <a:bodyPr anchor="t" rtlCol="false" tIns="0" lIns="0" bIns="0" rIns="0">
            <a:spAutoFit/>
          </a:bodyPr>
          <a:lstStyle/>
          <a:p>
            <a:pPr algn="l">
              <a:lnSpc>
                <a:spcPts val="3380"/>
              </a:lnSpc>
            </a:pPr>
            <a:r>
              <a:rPr lang="en-US" sz="2600">
                <a:solidFill>
                  <a:srgbClr val="000000"/>
                </a:solidFill>
                <a:latin typeface="Montserrat"/>
                <a:ea typeface="Montserrat"/>
                <a:cs typeface="Montserrat"/>
                <a:sym typeface="Montserrat"/>
              </a:rPr>
              <a:t>The people or figures in a text, and how they are constructed through their speech, actions, appearance and relationships.</a:t>
            </a:r>
          </a:p>
        </p:txBody>
      </p:sp>
      <p:sp>
        <p:nvSpPr>
          <p:cNvPr name="TextBox 29" id="29"/>
          <p:cNvSpPr txBox="true"/>
          <p:nvPr/>
        </p:nvSpPr>
        <p:spPr>
          <a:xfrm rot="0">
            <a:off x="10360419" y="3436774"/>
            <a:ext cx="6473237" cy="414655"/>
          </a:xfrm>
          <a:prstGeom prst="rect">
            <a:avLst/>
          </a:prstGeom>
        </p:spPr>
        <p:txBody>
          <a:bodyPr anchor="t" rtlCol="false" tIns="0" lIns="0" bIns="0" rIns="0">
            <a:spAutoFit/>
          </a:bodyPr>
          <a:lstStyle/>
          <a:p>
            <a:pPr algn="ctr">
              <a:lnSpc>
                <a:spcPts val="3380"/>
              </a:lnSpc>
            </a:pPr>
            <a:r>
              <a:rPr lang="en-US" b="true" sz="2600">
                <a:solidFill>
                  <a:srgbClr val="F7F1EB"/>
                </a:solidFill>
                <a:latin typeface="Montserrat Bold"/>
                <a:ea typeface="Montserrat Bold"/>
                <a:cs typeface="Montserrat Bold"/>
                <a:sym typeface="Montserrat Bold"/>
              </a:rPr>
              <a:t>Guiding Questions</a:t>
            </a:r>
          </a:p>
        </p:txBody>
      </p:sp>
      <p:sp>
        <p:nvSpPr>
          <p:cNvPr name="TextBox 30" id="30"/>
          <p:cNvSpPr txBox="true"/>
          <p:nvPr/>
        </p:nvSpPr>
        <p:spPr>
          <a:xfrm rot="0">
            <a:off x="10360419" y="4840266"/>
            <a:ext cx="6473237" cy="3893820"/>
          </a:xfrm>
          <a:prstGeom prst="rect">
            <a:avLst/>
          </a:prstGeom>
        </p:spPr>
        <p:txBody>
          <a:bodyPr anchor="t" rtlCol="false" tIns="0" lIns="0" bIns="0" rIns="0">
            <a:spAutoFit/>
          </a:bodyPr>
          <a:lstStyle/>
          <a:p>
            <a:pPr algn="l" marL="518162" indent="-259081" lvl="1">
              <a:lnSpc>
                <a:spcPts val="3120"/>
              </a:lnSpc>
              <a:buFont typeface="Arial"/>
              <a:buChar char="•"/>
            </a:pPr>
            <a:r>
              <a:rPr lang="en-US" sz="2400">
                <a:solidFill>
                  <a:srgbClr val="000000"/>
                </a:solidFill>
                <a:latin typeface="Montserrat"/>
                <a:ea typeface="Montserrat"/>
                <a:cs typeface="Montserrat"/>
                <a:sym typeface="Montserrat"/>
              </a:rPr>
              <a:t>How do the characters in each text reflect or challenge societal expectations?</a:t>
            </a:r>
          </a:p>
          <a:p>
            <a:pPr algn="l" marL="518162" indent="-259081" lvl="1">
              <a:lnSpc>
                <a:spcPts val="3120"/>
              </a:lnSpc>
              <a:buFont typeface="Arial"/>
              <a:buChar char="•"/>
            </a:pPr>
            <a:r>
              <a:rPr lang="en-US" sz="2400">
                <a:solidFill>
                  <a:srgbClr val="000000"/>
                </a:solidFill>
                <a:latin typeface="Montserrat"/>
                <a:ea typeface="Montserrat"/>
                <a:cs typeface="Montserrat"/>
                <a:sym typeface="Montserrat"/>
              </a:rPr>
              <a:t>In </a:t>
            </a:r>
            <a:r>
              <a:rPr lang="en-US" sz="2400">
                <a:solidFill>
                  <a:srgbClr val="000000"/>
                </a:solidFill>
                <a:latin typeface="Montserrat"/>
                <a:ea typeface="Montserrat"/>
                <a:cs typeface="Montserrat"/>
                <a:sym typeface="Montserrat"/>
              </a:rPr>
              <a:t>what ways are the protagonists’ motivations similar or different?</a:t>
            </a:r>
          </a:p>
          <a:p>
            <a:pPr algn="l" marL="518162" indent="-259081" lvl="1">
              <a:lnSpc>
                <a:spcPts val="3120"/>
              </a:lnSpc>
              <a:buFont typeface="Arial"/>
              <a:buChar char="•"/>
            </a:pPr>
            <a:r>
              <a:rPr lang="en-US" sz="2400">
                <a:solidFill>
                  <a:srgbClr val="000000"/>
                </a:solidFill>
                <a:latin typeface="Montserrat"/>
                <a:ea typeface="Montserrat"/>
                <a:cs typeface="Montserrat"/>
                <a:sym typeface="Montserrat"/>
              </a:rPr>
              <a:t>How do the authors’ characterisation techniques create contrasting impressions?</a:t>
            </a:r>
          </a:p>
          <a:p>
            <a:pPr algn="l" marL="518162" indent="-259081" lvl="1">
              <a:lnSpc>
                <a:spcPts val="3120"/>
              </a:lnSpc>
              <a:buFont typeface="Arial"/>
              <a:buChar char="•"/>
            </a:pPr>
            <a:r>
              <a:rPr lang="en-US" sz="2400">
                <a:solidFill>
                  <a:srgbClr val="000000"/>
                </a:solidFill>
                <a:latin typeface="Montserrat"/>
                <a:ea typeface="Montserrat"/>
                <a:cs typeface="Montserrat"/>
                <a:sym typeface="Montserrat"/>
              </a:rPr>
              <a:t>Do the characters undergo similar or different arcs, and for what purposes?</a:t>
            </a:r>
          </a:p>
        </p:txBody>
      </p:sp>
      <p:sp>
        <p:nvSpPr>
          <p:cNvPr name="TextBox 31" id="31"/>
          <p:cNvSpPr txBox="true"/>
          <p:nvPr/>
        </p:nvSpPr>
        <p:spPr>
          <a:xfrm rot="0">
            <a:off x="1438484" y="6115228"/>
            <a:ext cx="7680381" cy="2722245"/>
          </a:xfrm>
          <a:prstGeom prst="rect">
            <a:avLst/>
          </a:prstGeom>
        </p:spPr>
        <p:txBody>
          <a:bodyPr anchor="t" rtlCol="false" tIns="0" lIns="0" bIns="0" rIns="0">
            <a:spAutoFit/>
          </a:bodyPr>
          <a:lstStyle/>
          <a:p>
            <a:pPr algn="l">
              <a:lnSpc>
                <a:spcPts val="3120"/>
              </a:lnSpc>
            </a:pPr>
            <a:r>
              <a:rPr lang="en-US" b="true" sz="2400">
                <a:solidFill>
                  <a:srgbClr val="F7F1EB"/>
                </a:solidFill>
                <a:latin typeface="Montserrat Bold"/>
                <a:ea typeface="Montserrat Bold"/>
                <a:cs typeface="Montserrat Bold"/>
                <a:sym typeface="Montserrat Bold"/>
              </a:rPr>
              <a:t>For example:</a:t>
            </a:r>
            <a:r>
              <a:rPr lang="en-US" sz="2400">
                <a:solidFill>
                  <a:srgbClr val="F7F1EB"/>
                </a:solidFill>
                <a:latin typeface="Montserrat"/>
                <a:ea typeface="Montserrat"/>
                <a:cs typeface="Montserrat"/>
                <a:sym typeface="Montserrat"/>
              </a:rPr>
              <a:t> In </a:t>
            </a:r>
            <a:r>
              <a:rPr lang="en-US" sz="2400" i="true">
                <a:solidFill>
                  <a:srgbClr val="F7F1EB"/>
                </a:solidFill>
                <a:latin typeface="Montserrat Italics"/>
                <a:ea typeface="Montserrat Italics"/>
                <a:cs typeface="Montserrat Italics"/>
                <a:sym typeface="Montserrat Italics"/>
              </a:rPr>
              <a:t>Steel Hearts</a:t>
            </a:r>
            <a:r>
              <a:rPr lang="en-US" sz="2400">
                <a:solidFill>
                  <a:srgbClr val="F7F1EB"/>
                </a:solidFill>
                <a:latin typeface="Montserrat"/>
                <a:ea typeface="Montserrat"/>
                <a:cs typeface="Montserrat"/>
                <a:sym typeface="Montserrat"/>
              </a:rPr>
              <a:t>, soldier Alex is shown through rigid posture and clipped speech, reflecting emotional detachment. In Woven Skies, engineer Leila’s empathy is revealed through rich internal monologue. Both characters explore identity and agency, but Alex’s growth is shown externally, while Leila’s is conveyed internally.</a:t>
            </a:r>
          </a:p>
        </p:txBody>
      </p:sp>
      <p:sp>
        <p:nvSpPr>
          <p:cNvPr name="Freeform 32" id="32"/>
          <p:cNvSpPr/>
          <p:nvPr/>
        </p:nvSpPr>
        <p:spPr>
          <a:xfrm flipH="true" flipV="false" rot="0">
            <a:off x="15154895" y="1028700"/>
            <a:ext cx="2095875" cy="1470923"/>
          </a:xfrm>
          <a:custGeom>
            <a:avLst/>
            <a:gdLst/>
            <a:ahLst/>
            <a:cxnLst/>
            <a:rect r="r" b="b" t="t" l="l"/>
            <a:pathLst>
              <a:path h="1470923" w="2095875">
                <a:moveTo>
                  <a:pt x="2095875" y="0"/>
                </a:moveTo>
                <a:lnTo>
                  <a:pt x="0" y="0"/>
                </a:lnTo>
                <a:lnTo>
                  <a:pt x="0" y="1470923"/>
                </a:lnTo>
                <a:lnTo>
                  <a:pt x="2095875" y="1470923"/>
                </a:lnTo>
                <a:lnTo>
                  <a:pt x="209587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66307" y="-5599885"/>
            <a:ext cx="25560464" cy="9280080"/>
            <a:chOff x="0" y="0"/>
            <a:chExt cx="34080619" cy="12373440"/>
          </a:xfrm>
        </p:grpSpPr>
        <p:sp>
          <p:nvSpPr>
            <p:cNvPr name="Freeform 4" id="4"/>
            <p:cNvSpPr/>
            <p:nvPr/>
          </p:nvSpPr>
          <p:spPr>
            <a:xfrm flipH="true" flipV="false" rot="0">
              <a:off x="16711330" y="0"/>
              <a:ext cx="17369289" cy="12373440"/>
            </a:xfrm>
            <a:custGeom>
              <a:avLst/>
              <a:gdLst/>
              <a:ahLst/>
              <a:cxnLst/>
              <a:rect r="r" b="b" t="t" l="l"/>
              <a:pathLst>
                <a:path h="12373440" w="17369289">
                  <a:moveTo>
                    <a:pt x="17369289" y="0"/>
                  </a:moveTo>
                  <a:lnTo>
                    <a:pt x="0" y="0"/>
                  </a:lnTo>
                  <a:lnTo>
                    <a:pt x="0" y="12373440"/>
                  </a:lnTo>
                  <a:lnTo>
                    <a:pt x="17369289" y="12373440"/>
                  </a:lnTo>
                  <a:lnTo>
                    <a:pt x="1736928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0"/>
              <a:ext cx="17369289" cy="12373440"/>
            </a:xfrm>
            <a:custGeom>
              <a:avLst/>
              <a:gdLst/>
              <a:ahLst/>
              <a:cxnLst/>
              <a:rect r="r" b="b" t="t" l="l"/>
              <a:pathLst>
                <a:path h="12373440" w="17369289">
                  <a:moveTo>
                    <a:pt x="0" y="0"/>
                  </a:moveTo>
                  <a:lnTo>
                    <a:pt x="17369289" y="0"/>
                  </a:lnTo>
                  <a:lnTo>
                    <a:pt x="17369289" y="12373440"/>
                  </a:lnTo>
                  <a:lnTo>
                    <a:pt x="0" y="12373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6" id="6"/>
          <p:cNvGrpSpPr/>
          <p:nvPr/>
        </p:nvGrpSpPr>
        <p:grpSpPr>
          <a:xfrm rot="0">
            <a:off x="3112953" y="1410553"/>
            <a:ext cx="12062094" cy="1585416"/>
            <a:chOff x="0" y="0"/>
            <a:chExt cx="3176848" cy="417558"/>
          </a:xfrm>
        </p:grpSpPr>
        <p:sp>
          <p:nvSpPr>
            <p:cNvPr name="Freeform 7" id="7"/>
            <p:cNvSpPr/>
            <p:nvPr/>
          </p:nvSpPr>
          <p:spPr>
            <a:xfrm flipH="false" flipV="false" rot="0">
              <a:off x="0" y="0"/>
              <a:ext cx="3176848" cy="417558"/>
            </a:xfrm>
            <a:custGeom>
              <a:avLst/>
              <a:gdLst/>
              <a:ahLst/>
              <a:cxnLst/>
              <a:rect r="r" b="b" t="t" l="l"/>
              <a:pathLst>
                <a:path h="417558" w="3176848">
                  <a:moveTo>
                    <a:pt x="16046" y="0"/>
                  </a:moveTo>
                  <a:lnTo>
                    <a:pt x="3160802" y="0"/>
                  </a:lnTo>
                  <a:cubicBezTo>
                    <a:pt x="3169664" y="0"/>
                    <a:pt x="3176848" y="7184"/>
                    <a:pt x="3176848" y="16046"/>
                  </a:cubicBezTo>
                  <a:lnTo>
                    <a:pt x="3176848" y="401512"/>
                  </a:lnTo>
                  <a:cubicBezTo>
                    <a:pt x="3176848" y="405768"/>
                    <a:pt x="3175157" y="409849"/>
                    <a:pt x="3172148" y="412858"/>
                  </a:cubicBezTo>
                  <a:cubicBezTo>
                    <a:pt x="3169139" y="415867"/>
                    <a:pt x="3165057" y="417558"/>
                    <a:pt x="3160802" y="417558"/>
                  </a:cubicBezTo>
                  <a:lnTo>
                    <a:pt x="16046" y="417558"/>
                  </a:lnTo>
                  <a:cubicBezTo>
                    <a:pt x="7184" y="417558"/>
                    <a:pt x="0" y="410374"/>
                    <a:pt x="0" y="401512"/>
                  </a:cubicBezTo>
                  <a:lnTo>
                    <a:pt x="0" y="16046"/>
                  </a:lnTo>
                  <a:cubicBezTo>
                    <a:pt x="0" y="7184"/>
                    <a:pt x="7184" y="0"/>
                    <a:pt x="16046" y="0"/>
                  </a:cubicBezTo>
                  <a:close/>
                </a:path>
              </a:pathLst>
            </a:custGeom>
            <a:solidFill>
              <a:srgbClr val="FEC045"/>
            </a:solidFill>
          </p:spPr>
        </p:sp>
        <p:sp>
          <p:nvSpPr>
            <p:cNvPr name="TextBox 8" id="8"/>
            <p:cNvSpPr txBox="true"/>
            <p:nvPr/>
          </p:nvSpPr>
          <p:spPr>
            <a:xfrm>
              <a:off x="0" y="-38100"/>
              <a:ext cx="3176848" cy="4556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8700" y="3680195"/>
            <a:ext cx="6652875" cy="917356"/>
            <a:chOff x="0" y="0"/>
            <a:chExt cx="1752198" cy="241608"/>
          </a:xfrm>
        </p:grpSpPr>
        <p:sp>
          <p:nvSpPr>
            <p:cNvPr name="Freeform 10" id="10"/>
            <p:cNvSpPr/>
            <p:nvPr/>
          </p:nvSpPr>
          <p:spPr>
            <a:xfrm flipH="false" flipV="false" rot="0">
              <a:off x="0" y="0"/>
              <a:ext cx="1752198" cy="241608"/>
            </a:xfrm>
            <a:custGeom>
              <a:avLst/>
              <a:gdLst/>
              <a:ahLst/>
              <a:cxnLst/>
              <a:rect r="r" b="b" t="t" l="l"/>
              <a:pathLst>
                <a:path h="241608" w="1752198">
                  <a:moveTo>
                    <a:pt x="29092" y="0"/>
                  </a:moveTo>
                  <a:lnTo>
                    <a:pt x="1723105" y="0"/>
                  </a:lnTo>
                  <a:cubicBezTo>
                    <a:pt x="1730821" y="0"/>
                    <a:pt x="1738221" y="3065"/>
                    <a:pt x="1743677" y="8521"/>
                  </a:cubicBezTo>
                  <a:cubicBezTo>
                    <a:pt x="1749132" y="13977"/>
                    <a:pt x="1752198" y="21377"/>
                    <a:pt x="1752198" y="29092"/>
                  </a:cubicBezTo>
                  <a:lnTo>
                    <a:pt x="1752198" y="212516"/>
                  </a:lnTo>
                  <a:cubicBezTo>
                    <a:pt x="1752198" y="220232"/>
                    <a:pt x="1749132" y="227631"/>
                    <a:pt x="1743677" y="233087"/>
                  </a:cubicBezTo>
                  <a:cubicBezTo>
                    <a:pt x="1738221" y="238543"/>
                    <a:pt x="1730821" y="241608"/>
                    <a:pt x="1723105" y="241608"/>
                  </a:cubicBezTo>
                  <a:lnTo>
                    <a:pt x="29092" y="241608"/>
                  </a:lnTo>
                  <a:cubicBezTo>
                    <a:pt x="13025" y="241608"/>
                    <a:pt x="0" y="228583"/>
                    <a:pt x="0" y="212516"/>
                  </a:cubicBezTo>
                  <a:lnTo>
                    <a:pt x="0" y="29092"/>
                  </a:lnTo>
                  <a:cubicBezTo>
                    <a:pt x="0" y="21377"/>
                    <a:pt x="3065" y="13977"/>
                    <a:pt x="8521" y="8521"/>
                  </a:cubicBezTo>
                  <a:cubicBezTo>
                    <a:pt x="13977" y="3065"/>
                    <a:pt x="21377" y="0"/>
                    <a:pt x="29092" y="0"/>
                  </a:cubicBezTo>
                  <a:close/>
                </a:path>
              </a:pathLst>
            </a:custGeom>
            <a:solidFill>
              <a:srgbClr val="0F2F76"/>
            </a:solidFill>
          </p:spPr>
        </p:sp>
        <p:sp>
          <p:nvSpPr>
            <p:cNvPr name="TextBox 11" id="11"/>
            <p:cNvSpPr txBox="true"/>
            <p:nvPr/>
          </p:nvSpPr>
          <p:spPr>
            <a:xfrm>
              <a:off x="0" y="-38100"/>
              <a:ext cx="1752198" cy="27970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28700" y="4820349"/>
            <a:ext cx="6652875" cy="4437951"/>
            <a:chOff x="0" y="0"/>
            <a:chExt cx="1752198" cy="1168843"/>
          </a:xfrm>
        </p:grpSpPr>
        <p:sp>
          <p:nvSpPr>
            <p:cNvPr name="Freeform 13" id="13"/>
            <p:cNvSpPr/>
            <p:nvPr/>
          </p:nvSpPr>
          <p:spPr>
            <a:xfrm flipH="false" flipV="false" rot="0">
              <a:off x="0" y="0"/>
              <a:ext cx="1752198" cy="1168843"/>
            </a:xfrm>
            <a:custGeom>
              <a:avLst/>
              <a:gdLst/>
              <a:ahLst/>
              <a:cxnLst/>
              <a:rect r="r" b="b" t="t" l="l"/>
              <a:pathLst>
                <a:path h="1168843" w="1752198">
                  <a:moveTo>
                    <a:pt x="29092" y="0"/>
                  </a:moveTo>
                  <a:lnTo>
                    <a:pt x="1723105" y="0"/>
                  </a:lnTo>
                  <a:cubicBezTo>
                    <a:pt x="1730821" y="0"/>
                    <a:pt x="1738221" y="3065"/>
                    <a:pt x="1743677" y="8521"/>
                  </a:cubicBezTo>
                  <a:cubicBezTo>
                    <a:pt x="1749132" y="13977"/>
                    <a:pt x="1752198" y="21377"/>
                    <a:pt x="1752198" y="29092"/>
                  </a:cubicBezTo>
                  <a:lnTo>
                    <a:pt x="1752198" y="1139751"/>
                  </a:lnTo>
                  <a:cubicBezTo>
                    <a:pt x="1752198" y="1147466"/>
                    <a:pt x="1749132" y="1154866"/>
                    <a:pt x="1743677" y="1160322"/>
                  </a:cubicBezTo>
                  <a:cubicBezTo>
                    <a:pt x="1738221" y="1165778"/>
                    <a:pt x="1730821" y="1168843"/>
                    <a:pt x="1723105" y="1168843"/>
                  </a:cubicBezTo>
                  <a:lnTo>
                    <a:pt x="29092" y="1168843"/>
                  </a:lnTo>
                  <a:cubicBezTo>
                    <a:pt x="21377" y="1168843"/>
                    <a:pt x="13977" y="1165778"/>
                    <a:pt x="8521" y="1160322"/>
                  </a:cubicBezTo>
                  <a:cubicBezTo>
                    <a:pt x="3065" y="1154866"/>
                    <a:pt x="0" y="1147466"/>
                    <a:pt x="0" y="1139751"/>
                  </a:cubicBezTo>
                  <a:lnTo>
                    <a:pt x="0" y="29092"/>
                  </a:lnTo>
                  <a:cubicBezTo>
                    <a:pt x="0" y="21377"/>
                    <a:pt x="3065" y="13977"/>
                    <a:pt x="8521" y="8521"/>
                  </a:cubicBezTo>
                  <a:cubicBezTo>
                    <a:pt x="13977" y="3065"/>
                    <a:pt x="21377" y="0"/>
                    <a:pt x="29092" y="0"/>
                  </a:cubicBezTo>
                  <a:close/>
                </a:path>
              </a:pathLst>
            </a:custGeom>
            <a:solidFill>
              <a:srgbClr val="F7F1EB"/>
            </a:solidFill>
          </p:spPr>
        </p:sp>
        <p:sp>
          <p:nvSpPr>
            <p:cNvPr name="TextBox 14" id="14"/>
            <p:cNvSpPr txBox="true"/>
            <p:nvPr/>
          </p:nvSpPr>
          <p:spPr>
            <a:xfrm>
              <a:off x="0" y="-38100"/>
              <a:ext cx="1752198" cy="120694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089523" y="3680195"/>
            <a:ext cx="2476576" cy="2242277"/>
            <a:chOff x="0" y="0"/>
            <a:chExt cx="652267" cy="590559"/>
          </a:xfrm>
        </p:grpSpPr>
        <p:sp>
          <p:nvSpPr>
            <p:cNvPr name="Freeform 16" id="16"/>
            <p:cNvSpPr/>
            <p:nvPr/>
          </p:nvSpPr>
          <p:spPr>
            <a:xfrm flipH="false" flipV="false" rot="0">
              <a:off x="0" y="0"/>
              <a:ext cx="652267" cy="590559"/>
            </a:xfrm>
            <a:custGeom>
              <a:avLst/>
              <a:gdLst/>
              <a:ahLst/>
              <a:cxnLst/>
              <a:rect r="r" b="b" t="t" l="l"/>
              <a:pathLst>
                <a:path h="590559" w="652267">
                  <a:moveTo>
                    <a:pt x="78151" y="0"/>
                  </a:moveTo>
                  <a:lnTo>
                    <a:pt x="574115" y="0"/>
                  </a:lnTo>
                  <a:cubicBezTo>
                    <a:pt x="594842" y="0"/>
                    <a:pt x="614721" y="8234"/>
                    <a:pt x="629377" y="22890"/>
                  </a:cubicBezTo>
                  <a:cubicBezTo>
                    <a:pt x="644033" y="37546"/>
                    <a:pt x="652267" y="57424"/>
                    <a:pt x="652267" y="78151"/>
                  </a:cubicBezTo>
                  <a:lnTo>
                    <a:pt x="652267" y="512407"/>
                  </a:lnTo>
                  <a:cubicBezTo>
                    <a:pt x="652267" y="555569"/>
                    <a:pt x="617277" y="590559"/>
                    <a:pt x="574115" y="590559"/>
                  </a:cubicBezTo>
                  <a:lnTo>
                    <a:pt x="78151" y="590559"/>
                  </a:lnTo>
                  <a:cubicBezTo>
                    <a:pt x="34990" y="590559"/>
                    <a:pt x="0" y="555569"/>
                    <a:pt x="0" y="512407"/>
                  </a:cubicBezTo>
                  <a:lnTo>
                    <a:pt x="0" y="78151"/>
                  </a:lnTo>
                  <a:cubicBezTo>
                    <a:pt x="0" y="34990"/>
                    <a:pt x="34990" y="0"/>
                    <a:pt x="78151" y="0"/>
                  </a:cubicBezTo>
                  <a:close/>
                </a:path>
              </a:pathLst>
            </a:custGeom>
            <a:solidFill>
              <a:srgbClr val="0F2F76"/>
            </a:solidFill>
          </p:spPr>
        </p:sp>
        <p:sp>
          <p:nvSpPr>
            <p:cNvPr name="TextBox 17" id="17"/>
            <p:cNvSpPr txBox="true"/>
            <p:nvPr/>
          </p:nvSpPr>
          <p:spPr>
            <a:xfrm>
              <a:off x="0" y="-38100"/>
              <a:ext cx="652267" cy="628659"/>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0809289" y="3680195"/>
            <a:ext cx="6450011" cy="2242277"/>
            <a:chOff x="0" y="0"/>
            <a:chExt cx="1698768" cy="590559"/>
          </a:xfrm>
        </p:grpSpPr>
        <p:sp>
          <p:nvSpPr>
            <p:cNvPr name="Freeform 19" id="19"/>
            <p:cNvSpPr/>
            <p:nvPr/>
          </p:nvSpPr>
          <p:spPr>
            <a:xfrm flipH="false" flipV="false" rot="0">
              <a:off x="0" y="0"/>
              <a:ext cx="1698768" cy="590559"/>
            </a:xfrm>
            <a:custGeom>
              <a:avLst/>
              <a:gdLst/>
              <a:ahLst/>
              <a:cxnLst/>
              <a:rect r="r" b="b" t="t" l="l"/>
              <a:pathLst>
                <a:path h="590559" w="1698768">
                  <a:moveTo>
                    <a:pt x="30007" y="0"/>
                  </a:moveTo>
                  <a:lnTo>
                    <a:pt x="1668761" y="0"/>
                  </a:lnTo>
                  <a:cubicBezTo>
                    <a:pt x="1676719" y="0"/>
                    <a:pt x="1684352" y="3161"/>
                    <a:pt x="1689979" y="8789"/>
                  </a:cubicBezTo>
                  <a:cubicBezTo>
                    <a:pt x="1695607" y="14416"/>
                    <a:pt x="1698768" y="22049"/>
                    <a:pt x="1698768" y="30007"/>
                  </a:cubicBezTo>
                  <a:lnTo>
                    <a:pt x="1698768" y="560551"/>
                  </a:lnTo>
                  <a:cubicBezTo>
                    <a:pt x="1698768" y="568510"/>
                    <a:pt x="1695607" y="576142"/>
                    <a:pt x="1689979" y="581770"/>
                  </a:cubicBezTo>
                  <a:cubicBezTo>
                    <a:pt x="1684352" y="587397"/>
                    <a:pt x="1676719" y="590559"/>
                    <a:pt x="1668761" y="590559"/>
                  </a:cubicBezTo>
                  <a:lnTo>
                    <a:pt x="30007" y="590559"/>
                  </a:lnTo>
                  <a:cubicBezTo>
                    <a:pt x="22049" y="590559"/>
                    <a:pt x="14416" y="587397"/>
                    <a:pt x="8789" y="581770"/>
                  </a:cubicBezTo>
                  <a:cubicBezTo>
                    <a:pt x="3161" y="576142"/>
                    <a:pt x="0" y="568510"/>
                    <a:pt x="0" y="560551"/>
                  </a:cubicBezTo>
                  <a:lnTo>
                    <a:pt x="0" y="30007"/>
                  </a:lnTo>
                  <a:cubicBezTo>
                    <a:pt x="0" y="22049"/>
                    <a:pt x="3161" y="14416"/>
                    <a:pt x="8789" y="8789"/>
                  </a:cubicBezTo>
                  <a:cubicBezTo>
                    <a:pt x="14416" y="3161"/>
                    <a:pt x="22049" y="0"/>
                    <a:pt x="30007" y="0"/>
                  </a:cubicBezTo>
                  <a:close/>
                </a:path>
              </a:pathLst>
            </a:custGeom>
            <a:solidFill>
              <a:srgbClr val="F7F1EB"/>
            </a:solidFill>
          </p:spPr>
        </p:sp>
        <p:sp>
          <p:nvSpPr>
            <p:cNvPr name="TextBox 20" id="20"/>
            <p:cNvSpPr txBox="true"/>
            <p:nvPr/>
          </p:nvSpPr>
          <p:spPr>
            <a:xfrm>
              <a:off x="0" y="-38100"/>
              <a:ext cx="1698768" cy="628659"/>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8089523" y="6198698"/>
            <a:ext cx="9169777" cy="3059602"/>
            <a:chOff x="0" y="0"/>
            <a:chExt cx="2415085" cy="805821"/>
          </a:xfrm>
        </p:grpSpPr>
        <p:sp>
          <p:nvSpPr>
            <p:cNvPr name="Freeform 22" id="22"/>
            <p:cNvSpPr/>
            <p:nvPr/>
          </p:nvSpPr>
          <p:spPr>
            <a:xfrm flipH="false" flipV="false" rot="0">
              <a:off x="0" y="0"/>
              <a:ext cx="2415085" cy="805821"/>
            </a:xfrm>
            <a:custGeom>
              <a:avLst/>
              <a:gdLst/>
              <a:ahLst/>
              <a:cxnLst/>
              <a:rect r="r" b="b" t="t" l="l"/>
              <a:pathLst>
                <a:path h="805821" w="2415085">
                  <a:moveTo>
                    <a:pt x="21107" y="0"/>
                  </a:moveTo>
                  <a:lnTo>
                    <a:pt x="2393978" y="0"/>
                  </a:lnTo>
                  <a:cubicBezTo>
                    <a:pt x="2405635" y="0"/>
                    <a:pt x="2415085" y="9450"/>
                    <a:pt x="2415085" y="21107"/>
                  </a:cubicBezTo>
                  <a:lnTo>
                    <a:pt x="2415085" y="784714"/>
                  </a:lnTo>
                  <a:cubicBezTo>
                    <a:pt x="2415085" y="796371"/>
                    <a:pt x="2405635" y="805821"/>
                    <a:pt x="2393978" y="805821"/>
                  </a:cubicBezTo>
                  <a:lnTo>
                    <a:pt x="21107" y="805821"/>
                  </a:lnTo>
                  <a:cubicBezTo>
                    <a:pt x="9450" y="805821"/>
                    <a:pt x="0" y="796371"/>
                    <a:pt x="0" y="784714"/>
                  </a:cubicBezTo>
                  <a:lnTo>
                    <a:pt x="0" y="21107"/>
                  </a:lnTo>
                  <a:cubicBezTo>
                    <a:pt x="0" y="9450"/>
                    <a:pt x="9450" y="0"/>
                    <a:pt x="21107" y="0"/>
                  </a:cubicBezTo>
                  <a:close/>
                </a:path>
              </a:pathLst>
            </a:custGeom>
            <a:solidFill>
              <a:srgbClr val="667ABE"/>
            </a:solidFill>
          </p:spPr>
        </p:sp>
        <p:sp>
          <p:nvSpPr>
            <p:cNvPr name="TextBox 23" id="23"/>
            <p:cNvSpPr txBox="true"/>
            <p:nvPr/>
          </p:nvSpPr>
          <p:spPr>
            <a:xfrm>
              <a:off x="0" y="-38100"/>
              <a:ext cx="2415085" cy="843921"/>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1028700" y="1223395"/>
            <a:ext cx="1778199" cy="1710305"/>
          </a:xfrm>
          <a:custGeom>
            <a:avLst/>
            <a:gdLst/>
            <a:ahLst/>
            <a:cxnLst/>
            <a:rect r="r" b="b" t="t" l="l"/>
            <a:pathLst>
              <a:path h="1710305" w="1778199">
                <a:moveTo>
                  <a:pt x="0" y="0"/>
                </a:moveTo>
                <a:lnTo>
                  <a:pt x="1778199" y="0"/>
                </a:lnTo>
                <a:lnTo>
                  <a:pt x="1778199" y="1710305"/>
                </a:lnTo>
                <a:lnTo>
                  <a:pt x="0" y="17103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5" id="25"/>
          <p:cNvSpPr txBox="true"/>
          <p:nvPr/>
        </p:nvSpPr>
        <p:spPr>
          <a:xfrm rot="0">
            <a:off x="3595095" y="1728431"/>
            <a:ext cx="11021523" cy="1608357"/>
          </a:xfrm>
          <a:prstGeom prst="rect">
            <a:avLst/>
          </a:prstGeom>
        </p:spPr>
        <p:txBody>
          <a:bodyPr anchor="t" rtlCol="false" tIns="0" lIns="0" bIns="0" rIns="0">
            <a:spAutoFit/>
          </a:bodyPr>
          <a:lstStyle/>
          <a:p>
            <a:pPr algn="ctr">
              <a:lnSpc>
                <a:spcPts val="9611"/>
              </a:lnSpc>
            </a:pPr>
            <a:r>
              <a:rPr lang="en-US" sz="12013" spc="-120">
                <a:solidFill>
                  <a:srgbClr val="0F2F76"/>
                </a:solidFill>
                <a:latin typeface="Impact"/>
                <a:ea typeface="Impact"/>
                <a:cs typeface="Impact"/>
                <a:sym typeface="Impact"/>
              </a:rPr>
              <a:t>PERSPECTIVE &amp; VOICE</a:t>
            </a:r>
          </a:p>
        </p:txBody>
      </p:sp>
      <p:sp>
        <p:nvSpPr>
          <p:cNvPr name="TextBox 26" id="26"/>
          <p:cNvSpPr txBox="true"/>
          <p:nvPr/>
        </p:nvSpPr>
        <p:spPr>
          <a:xfrm rot="0">
            <a:off x="1408450" y="3922021"/>
            <a:ext cx="5893376" cy="414655"/>
          </a:xfrm>
          <a:prstGeom prst="rect">
            <a:avLst/>
          </a:prstGeom>
        </p:spPr>
        <p:txBody>
          <a:bodyPr anchor="t" rtlCol="false" tIns="0" lIns="0" bIns="0" rIns="0">
            <a:spAutoFit/>
          </a:bodyPr>
          <a:lstStyle/>
          <a:p>
            <a:pPr algn="ctr">
              <a:lnSpc>
                <a:spcPts val="3380"/>
              </a:lnSpc>
            </a:pPr>
            <a:r>
              <a:rPr lang="en-US" b="true" sz="2600">
                <a:solidFill>
                  <a:srgbClr val="F7F1EB"/>
                </a:solidFill>
                <a:latin typeface="Montserrat Bold"/>
                <a:ea typeface="Montserrat Bold"/>
                <a:cs typeface="Montserrat Bold"/>
                <a:sym typeface="Montserrat Bold"/>
              </a:rPr>
              <a:t>Guiding Questions</a:t>
            </a:r>
          </a:p>
        </p:txBody>
      </p:sp>
      <p:sp>
        <p:nvSpPr>
          <p:cNvPr name="TextBox 27" id="27"/>
          <p:cNvSpPr txBox="true"/>
          <p:nvPr/>
        </p:nvSpPr>
        <p:spPr>
          <a:xfrm rot="0">
            <a:off x="1553713" y="5107972"/>
            <a:ext cx="5602850" cy="3843655"/>
          </a:xfrm>
          <a:prstGeom prst="rect">
            <a:avLst/>
          </a:prstGeom>
        </p:spPr>
        <p:txBody>
          <a:bodyPr anchor="t" rtlCol="false" tIns="0" lIns="0" bIns="0" rIns="0">
            <a:spAutoFit/>
          </a:bodyPr>
          <a:lstStyle/>
          <a:p>
            <a:pPr algn="l" marL="561341" indent="-280670" lvl="1">
              <a:lnSpc>
                <a:spcPts val="3380"/>
              </a:lnSpc>
              <a:buFont typeface="Arial"/>
              <a:buChar char="•"/>
            </a:pPr>
            <a:r>
              <a:rPr lang="en-US" sz="2600">
                <a:solidFill>
                  <a:srgbClr val="000000"/>
                </a:solidFill>
                <a:latin typeface="Montserrat"/>
                <a:ea typeface="Montserrat"/>
                <a:cs typeface="Montserrat"/>
                <a:sym typeface="Montserrat"/>
              </a:rPr>
              <a:t>How does each text’s perspective shape the way events are understood?</a:t>
            </a:r>
          </a:p>
          <a:p>
            <a:pPr algn="l" marL="561341" indent="-280670" lvl="1">
              <a:lnSpc>
                <a:spcPts val="3380"/>
              </a:lnSpc>
              <a:buFont typeface="Arial"/>
              <a:buChar char="•"/>
            </a:pPr>
            <a:r>
              <a:rPr lang="en-US" sz="2600">
                <a:solidFill>
                  <a:srgbClr val="000000"/>
                </a:solidFill>
                <a:latin typeface="Montserrat"/>
                <a:ea typeface="Montserrat"/>
                <a:cs typeface="Montserrat"/>
                <a:sym typeface="Montserrat"/>
              </a:rPr>
              <a:t>How does the voice differ, and what effect does this have on meaning?</a:t>
            </a:r>
          </a:p>
          <a:p>
            <a:pPr algn="l" marL="561341" indent="-280670" lvl="1">
              <a:lnSpc>
                <a:spcPts val="3380"/>
              </a:lnSpc>
              <a:buFont typeface="Arial"/>
              <a:buChar char="•"/>
            </a:pPr>
            <a:r>
              <a:rPr lang="en-US" sz="2600">
                <a:solidFill>
                  <a:srgbClr val="000000"/>
                </a:solidFill>
                <a:latin typeface="Montserrat"/>
                <a:ea typeface="Montserrat"/>
                <a:cs typeface="Montserrat"/>
                <a:sym typeface="Montserrat"/>
              </a:rPr>
              <a:t>Which perspective is more intimate, detached, or authoritative — and why?</a:t>
            </a:r>
          </a:p>
        </p:txBody>
      </p:sp>
      <p:sp>
        <p:nvSpPr>
          <p:cNvPr name="TextBox 28" id="28"/>
          <p:cNvSpPr txBox="true"/>
          <p:nvPr/>
        </p:nvSpPr>
        <p:spPr>
          <a:xfrm rot="0">
            <a:off x="8230888" y="4584481"/>
            <a:ext cx="2193847" cy="414655"/>
          </a:xfrm>
          <a:prstGeom prst="rect">
            <a:avLst/>
          </a:prstGeom>
        </p:spPr>
        <p:txBody>
          <a:bodyPr anchor="t" rtlCol="false" tIns="0" lIns="0" bIns="0" rIns="0">
            <a:spAutoFit/>
          </a:bodyPr>
          <a:lstStyle/>
          <a:p>
            <a:pPr algn="ctr">
              <a:lnSpc>
                <a:spcPts val="3380"/>
              </a:lnSpc>
            </a:pPr>
            <a:r>
              <a:rPr lang="en-US" b="true" sz="2600">
                <a:solidFill>
                  <a:srgbClr val="F7F1EB"/>
                </a:solidFill>
                <a:latin typeface="Montserrat Bold"/>
                <a:ea typeface="Montserrat Bold"/>
                <a:cs typeface="Montserrat Bold"/>
                <a:sym typeface="Montserrat Bold"/>
              </a:rPr>
              <a:t>Definition</a:t>
            </a:r>
          </a:p>
        </p:txBody>
      </p:sp>
      <p:sp>
        <p:nvSpPr>
          <p:cNvPr name="TextBox 29" id="29"/>
          <p:cNvSpPr txBox="true"/>
          <p:nvPr/>
        </p:nvSpPr>
        <p:spPr>
          <a:xfrm rot="0">
            <a:off x="11198047" y="4217753"/>
            <a:ext cx="5672496" cy="1271905"/>
          </a:xfrm>
          <a:prstGeom prst="rect">
            <a:avLst/>
          </a:prstGeom>
        </p:spPr>
        <p:txBody>
          <a:bodyPr anchor="t" rtlCol="false" tIns="0" lIns="0" bIns="0" rIns="0">
            <a:spAutoFit/>
          </a:bodyPr>
          <a:lstStyle/>
          <a:p>
            <a:pPr algn="l">
              <a:lnSpc>
                <a:spcPts val="3380"/>
              </a:lnSpc>
            </a:pPr>
            <a:r>
              <a:rPr lang="en-US" sz="2600">
                <a:solidFill>
                  <a:srgbClr val="000000"/>
                </a:solidFill>
                <a:latin typeface="Montserrat"/>
                <a:ea typeface="Montserrat"/>
                <a:cs typeface="Montserrat"/>
                <a:sym typeface="Montserrat"/>
              </a:rPr>
              <a:t>The viewpoint from which a story is told, and the distinctive personality of the narration.</a:t>
            </a:r>
          </a:p>
        </p:txBody>
      </p:sp>
      <p:sp>
        <p:nvSpPr>
          <p:cNvPr name="TextBox 30" id="30"/>
          <p:cNvSpPr txBox="true"/>
          <p:nvPr/>
        </p:nvSpPr>
        <p:spPr>
          <a:xfrm rot="0">
            <a:off x="8460859" y="6455873"/>
            <a:ext cx="8427106" cy="2557780"/>
          </a:xfrm>
          <a:prstGeom prst="rect">
            <a:avLst/>
          </a:prstGeom>
        </p:spPr>
        <p:txBody>
          <a:bodyPr anchor="t" rtlCol="false" tIns="0" lIns="0" bIns="0" rIns="0">
            <a:spAutoFit/>
          </a:bodyPr>
          <a:lstStyle/>
          <a:p>
            <a:pPr algn="l">
              <a:lnSpc>
                <a:spcPts val="3380"/>
              </a:lnSpc>
            </a:pPr>
            <a:r>
              <a:rPr lang="en-US" b="true" sz="2600">
                <a:solidFill>
                  <a:srgbClr val="F7F1EB"/>
                </a:solidFill>
                <a:latin typeface="Montserrat Bold"/>
                <a:ea typeface="Montserrat Bold"/>
                <a:cs typeface="Montserrat Bold"/>
                <a:sym typeface="Montserrat Bold"/>
              </a:rPr>
              <a:t>For example:</a:t>
            </a:r>
            <a:r>
              <a:rPr lang="en-US" sz="2600">
                <a:solidFill>
                  <a:srgbClr val="F7F1EB"/>
                </a:solidFill>
                <a:latin typeface="Montserrat"/>
                <a:ea typeface="Montserrat"/>
                <a:cs typeface="Montserrat"/>
                <a:sym typeface="Montserrat"/>
              </a:rPr>
              <a:t>  While the short story uses first-person narration to show the protagonist, Mina’s personal struggles with her mental health; the novel uses a shifting third-person narration to connect readers to multiple students and reveal their differing perspectives on one tragic event.</a:t>
            </a:r>
          </a:p>
        </p:txBody>
      </p:sp>
      <p:sp>
        <p:nvSpPr>
          <p:cNvPr name="Freeform 31" id="31"/>
          <p:cNvSpPr/>
          <p:nvPr/>
        </p:nvSpPr>
        <p:spPr>
          <a:xfrm flipH="true" flipV="false" rot="0">
            <a:off x="15481101" y="1223395"/>
            <a:ext cx="1778199" cy="1710305"/>
          </a:xfrm>
          <a:custGeom>
            <a:avLst/>
            <a:gdLst/>
            <a:ahLst/>
            <a:cxnLst/>
            <a:rect r="r" b="b" t="t" l="l"/>
            <a:pathLst>
              <a:path h="1710305" w="1778199">
                <a:moveTo>
                  <a:pt x="1778199" y="0"/>
                </a:moveTo>
                <a:lnTo>
                  <a:pt x="0" y="0"/>
                </a:lnTo>
                <a:lnTo>
                  <a:pt x="0" y="1710305"/>
                </a:lnTo>
                <a:lnTo>
                  <a:pt x="1778199" y="1710305"/>
                </a:lnTo>
                <a:lnTo>
                  <a:pt x="177819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36232" y="-5777440"/>
            <a:ext cx="25560464" cy="9280080"/>
            <a:chOff x="0" y="0"/>
            <a:chExt cx="34080619" cy="12373440"/>
          </a:xfrm>
        </p:grpSpPr>
        <p:sp>
          <p:nvSpPr>
            <p:cNvPr name="Freeform 4" id="4"/>
            <p:cNvSpPr/>
            <p:nvPr/>
          </p:nvSpPr>
          <p:spPr>
            <a:xfrm flipH="true" flipV="false" rot="0">
              <a:off x="16711330" y="0"/>
              <a:ext cx="17369289" cy="12373440"/>
            </a:xfrm>
            <a:custGeom>
              <a:avLst/>
              <a:gdLst/>
              <a:ahLst/>
              <a:cxnLst/>
              <a:rect r="r" b="b" t="t" l="l"/>
              <a:pathLst>
                <a:path h="12373440" w="17369289">
                  <a:moveTo>
                    <a:pt x="17369289" y="0"/>
                  </a:moveTo>
                  <a:lnTo>
                    <a:pt x="0" y="0"/>
                  </a:lnTo>
                  <a:lnTo>
                    <a:pt x="0" y="12373440"/>
                  </a:lnTo>
                  <a:lnTo>
                    <a:pt x="17369289" y="12373440"/>
                  </a:lnTo>
                  <a:lnTo>
                    <a:pt x="1736928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0"/>
              <a:ext cx="17369289" cy="12373440"/>
            </a:xfrm>
            <a:custGeom>
              <a:avLst/>
              <a:gdLst/>
              <a:ahLst/>
              <a:cxnLst/>
              <a:rect r="r" b="b" t="t" l="l"/>
              <a:pathLst>
                <a:path h="12373440" w="17369289">
                  <a:moveTo>
                    <a:pt x="0" y="0"/>
                  </a:moveTo>
                  <a:lnTo>
                    <a:pt x="17369289" y="0"/>
                  </a:lnTo>
                  <a:lnTo>
                    <a:pt x="17369289" y="12373440"/>
                  </a:lnTo>
                  <a:lnTo>
                    <a:pt x="0" y="12373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6" id="6"/>
          <p:cNvGrpSpPr/>
          <p:nvPr/>
        </p:nvGrpSpPr>
        <p:grpSpPr>
          <a:xfrm rot="0">
            <a:off x="4969071" y="1157929"/>
            <a:ext cx="8349858" cy="1926235"/>
            <a:chOff x="0" y="0"/>
            <a:chExt cx="11133145" cy="2568313"/>
          </a:xfrm>
        </p:grpSpPr>
        <p:grpSp>
          <p:nvGrpSpPr>
            <p:cNvPr name="Group 7" id="7"/>
            <p:cNvGrpSpPr/>
            <p:nvPr/>
          </p:nvGrpSpPr>
          <p:grpSpPr>
            <a:xfrm rot="0">
              <a:off x="0" y="0"/>
              <a:ext cx="11133145" cy="2113888"/>
              <a:chOff x="0" y="0"/>
              <a:chExt cx="2199140" cy="417558"/>
            </a:xfrm>
          </p:grpSpPr>
          <p:sp>
            <p:nvSpPr>
              <p:cNvPr name="Freeform 8" id="8"/>
              <p:cNvSpPr/>
              <p:nvPr/>
            </p:nvSpPr>
            <p:spPr>
              <a:xfrm flipH="false" flipV="false" rot="0">
                <a:off x="0" y="0"/>
                <a:ext cx="2199140" cy="417558"/>
              </a:xfrm>
              <a:custGeom>
                <a:avLst/>
                <a:gdLst/>
                <a:ahLst/>
                <a:cxnLst/>
                <a:rect r="r" b="b" t="t" l="l"/>
                <a:pathLst>
                  <a:path h="417558" w="2199140">
                    <a:moveTo>
                      <a:pt x="23180" y="0"/>
                    </a:moveTo>
                    <a:lnTo>
                      <a:pt x="2175960" y="0"/>
                    </a:lnTo>
                    <a:cubicBezTo>
                      <a:pt x="2188762" y="0"/>
                      <a:pt x="2199140" y="10378"/>
                      <a:pt x="2199140" y="23180"/>
                    </a:cubicBezTo>
                    <a:lnTo>
                      <a:pt x="2199140" y="394378"/>
                    </a:lnTo>
                    <a:cubicBezTo>
                      <a:pt x="2199140" y="407180"/>
                      <a:pt x="2188762" y="417558"/>
                      <a:pt x="2175960" y="417558"/>
                    </a:cubicBezTo>
                    <a:lnTo>
                      <a:pt x="23180" y="417558"/>
                    </a:lnTo>
                    <a:cubicBezTo>
                      <a:pt x="10378" y="417558"/>
                      <a:pt x="0" y="407180"/>
                      <a:pt x="0" y="394378"/>
                    </a:cubicBezTo>
                    <a:lnTo>
                      <a:pt x="0" y="23180"/>
                    </a:lnTo>
                    <a:cubicBezTo>
                      <a:pt x="0" y="10378"/>
                      <a:pt x="10378" y="0"/>
                      <a:pt x="23180" y="0"/>
                    </a:cubicBezTo>
                    <a:close/>
                  </a:path>
                </a:pathLst>
              </a:custGeom>
              <a:solidFill>
                <a:srgbClr val="FEC045"/>
              </a:solidFill>
            </p:spPr>
          </p:sp>
          <p:sp>
            <p:nvSpPr>
              <p:cNvPr name="TextBox 9" id="9"/>
              <p:cNvSpPr txBox="true"/>
              <p:nvPr/>
            </p:nvSpPr>
            <p:spPr>
              <a:xfrm>
                <a:off x="0" y="-38100"/>
                <a:ext cx="2199140" cy="455658"/>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445010" y="350812"/>
              <a:ext cx="10172712" cy="2217501"/>
            </a:xfrm>
            <a:prstGeom prst="rect">
              <a:avLst/>
            </a:prstGeom>
          </p:spPr>
          <p:txBody>
            <a:bodyPr anchor="t" rtlCol="false" tIns="0" lIns="0" bIns="0" rIns="0">
              <a:spAutoFit/>
            </a:bodyPr>
            <a:lstStyle/>
            <a:p>
              <a:pPr algn="ctr">
                <a:lnSpc>
                  <a:spcPts val="9611"/>
                </a:lnSpc>
              </a:pPr>
              <a:r>
                <a:rPr lang="en-US" sz="12013" spc="-120">
                  <a:solidFill>
                    <a:srgbClr val="482D10"/>
                  </a:solidFill>
                  <a:latin typeface="Impact"/>
                  <a:ea typeface="Impact"/>
                  <a:cs typeface="Impact"/>
                  <a:sym typeface="Impact"/>
                </a:rPr>
                <a:t>FORM &amp; GENRE</a:t>
              </a:r>
            </a:p>
          </p:txBody>
        </p:sp>
      </p:grpSp>
      <p:grpSp>
        <p:nvGrpSpPr>
          <p:cNvPr name="Group 11" id="11"/>
          <p:cNvGrpSpPr/>
          <p:nvPr/>
        </p:nvGrpSpPr>
        <p:grpSpPr>
          <a:xfrm rot="0">
            <a:off x="1028700" y="3279829"/>
            <a:ext cx="2572462" cy="2816415"/>
            <a:chOff x="0" y="0"/>
            <a:chExt cx="677521" cy="741772"/>
          </a:xfrm>
        </p:grpSpPr>
        <p:sp>
          <p:nvSpPr>
            <p:cNvPr name="Freeform 12" id="12"/>
            <p:cNvSpPr/>
            <p:nvPr/>
          </p:nvSpPr>
          <p:spPr>
            <a:xfrm flipH="false" flipV="false" rot="0">
              <a:off x="0" y="0"/>
              <a:ext cx="677521" cy="741772"/>
            </a:xfrm>
            <a:custGeom>
              <a:avLst/>
              <a:gdLst/>
              <a:ahLst/>
              <a:cxnLst/>
              <a:rect r="r" b="b" t="t" l="l"/>
              <a:pathLst>
                <a:path h="741772" w="677521">
                  <a:moveTo>
                    <a:pt x="75238" y="0"/>
                  </a:moveTo>
                  <a:lnTo>
                    <a:pt x="602282" y="0"/>
                  </a:lnTo>
                  <a:cubicBezTo>
                    <a:pt x="622237" y="0"/>
                    <a:pt x="641374" y="7927"/>
                    <a:pt x="655484" y="22037"/>
                  </a:cubicBezTo>
                  <a:cubicBezTo>
                    <a:pt x="669594" y="36147"/>
                    <a:pt x="677521" y="55284"/>
                    <a:pt x="677521" y="75238"/>
                  </a:cubicBezTo>
                  <a:lnTo>
                    <a:pt x="677521" y="666533"/>
                  </a:lnTo>
                  <a:cubicBezTo>
                    <a:pt x="677521" y="708086"/>
                    <a:pt x="643835" y="741772"/>
                    <a:pt x="602282" y="741772"/>
                  </a:cubicBezTo>
                  <a:lnTo>
                    <a:pt x="75238" y="741772"/>
                  </a:lnTo>
                  <a:cubicBezTo>
                    <a:pt x="55284" y="741772"/>
                    <a:pt x="36147" y="733845"/>
                    <a:pt x="22037" y="719735"/>
                  </a:cubicBezTo>
                  <a:cubicBezTo>
                    <a:pt x="7927" y="705625"/>
                    <a:pt x="0" y="686488"/>
                    <a:pt x="0" y="666533"/>
                  </a:cubicBezTo>
                  <a:lnTo>
                    <a:pt x="0" y="75238"/>
                  </a:lnTo>
                  <a:cubicBezTo>
                    <a:pt x="0" y="55284"/>
                    <a:pt x="7927" y="36147"/>
                    <a:pt x="22037" y="22037"/>
                  </a:cubicBezTo>
                  <a:cubicBezTo>
                    <a:pt x="36147" y="7927"/>
                    <a:pt x="55284" y="0"/>
                    <a:pt x="75238" y="0"/>
                  </a:cubicBezTo>
                  <a:close/>
                </a:path>
              </a:pathLst>
            </a:custGeom>
            <a:solidFill>
              <a:srgbClr val="6C4823"/>
            </a:solidFill>
          </p:spPr>
        </p:sp>
        <p:sp>
          <p:nvSpPr>
            <p:cNvPr name="TextBox 13" id="13"/>
            <p:cNvSpPr txBox="true"/>
            <p:nvPr/>
          </p:nvSpPr>
          <p:spPr>
            <a:xfrm>
              <a:off x="0" y="-38100"/>
              <a:ext cx="677521" cy="77987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853768" y="3279829"/>
            <a:ext cx="6699737" cy="2816415"/>
            <a:chOff x="0" y="0"/>
            <a:chExt cx="1764540" cy="741772"/>
          </a:xfrm>
        </p:grpSpPr>
        <p:sp>
          <p:nvSpPr>
            <p:cNvPr name="Freeform 15" id="15"/>
            <p:cNvSpPr/>
            <p:nvPr/>
          </p:nvSpPr>
          <p:spPr>
            <a:xfrm flipH="false" flipV="false" rot="0">
              <a:off x="0" y="0"/>
              <a:ext cx="1764540" cy="741772"/>
            </a:xfrm>
            <a:custGeom>
              <a:avLst/>
              <a:gdLst/>
              <a:ahLst/>
              <a:cxnLst/>
              <a:rect r="r" b="b" t="t" l="l"/>
              <a:pathLst>
                <a:path h="741772" w="1764540">
                  <a:moveTo>
                    <a:pt x="28889" y="0"/>
                  </a:moveTo>
                  <a:lnTo>
                    <a:pt x="1735651" y="0"/>
                  </a:lnTo>
                  <a:cubicBezTo>
                    <a:pt x="1743313" y="0"/>
                    <a:pt x="1750661" y="3044"/>
                    <a:pt x="1756079" y="8461"/>
                  </a:cubicBezTo>
                  <a:cubicBezTo>
                    <a:pt x="1761496" y="13879"/>
                    <a:pt x="1764540" y="21227"/>
                    <a:pt x="1764540" y="28889"/>
                  </a:cubicBezTo>
                  <a:lnTo>
                    <a:pt x="1764540" y="712883"/>
                  </a:lnTo>
                  <a:cubicBezTo>
                    <a:pt x="1764540" y="720545"/>
                    <a:pt x="1761496" y="727893"/>
                    <a:pt x="1756079" y="733310"/>
                  </a:cubicBezTo>
                  <a:cubicBezTo>
                    <a:pt x="1750661" y="738728"/>
                    <a:pt x="1743313" y="741772"/>
                    <a:pt x="1735651" y="741772"/>
                  </a:cubicBezTo>
                  <a:lnTo>
                    <a:pt x="28889" y="741772"/>
                  </a:lnTo>
                  <a:cubicBezTo>
                    <a:pt x="21227" y="741772"/>
                    <a:pt x="13879" y="738728"/>
                    <a:pt x="8461" y="733310"/>
                  </a:cubicBezTo>
                  <a:cubicBezTo>
                    <a:pt x="3044" y="727893"/>
                    <a:pt x="0" y="720545"/>
                    <a:pt x="0" y="712883"/>
                  </a:cubicBezTo>
                  <a:lnTo>
                    <a:pt x="0" y="28889"/>
                  </a:lnTo>
                  <a:cubicBezTo>
                    <a:pt x="0" y="21227"/>
                    <a:pt x="3044" y="13879"/>
                    <a:pt x="8461" y="8461"/>
                  </a:cubicBezTo>
                  <a:cubicBezTo>
                    <a:pt x="13879" y="3044"/>
                    <a:pt x="21227" y="0"/>
                    <a:pt x="28889" y="0"/>
                  </a:cubicBezTo>
                  <a:close/>
                </a:path>
              </a:pathLst>
            </a:custGeom>
            <a:solidFill>
              <a:srgbClr val="F7F1EB"/>
            </a:solidFill>
          </p:spPr>
        </p:sp>
        <p:sp>
          <p:nvSpPr>
            <p:cNvPr name="TextBox 16" id="16"/>
            <p:cNvSpPr txBox="true"/>
            <p:nvPr/>
          </p:nvSpPr>
          <p:spPr>
            <a:xfrm>
              <a:off x="0" y="-38100"/>
              <a:ext cx="1764540" cy="77987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175538" y="4471184"/>
            <a:ext cx="2278787" cy="414655"/>
          </a:xfrm>
          <a:prstGeom prst="rect">
            <a:avLst/>
          </a:prstGeom>
        </p:spPr>
        <p:txBody>
          <a:bodyPr anchor="t" rtlCol="false" tIns="0" lIns="0" bIns="0" rIns="0">
            <a:spAutoFit/>
          </a:bodyPr>
          <a:lstStyle/>
          <a:p>
            <a:pPr algn="ctr">
              <a:lnSpc>
                <a:spcPts val="3380"/>
              </a:lnSpc>
            </a:pPr>
            <a:r>
              <a:rPr lang="en-US" b="true" sz="2600">
                <a:solidFill>
                  <a:srgbClr val="F7F1EB"/>
                </a:solidFill>
                <a:latin typeface="Montserrat Bold"/>
                <a:ea typeface="Montserrat Bold"/>
                <a:cs typeface="Montserrat Bold"/>
                <a:sym typeface="Montserrat Bold"/>
              </a:rPr>
              <a:t>Definition</a:t>
            </a:r>
          </a:p>
        </p:txBody>
      </p:sp>
      <p:sp>
        <p:nvSpPr>
          <p:cNvPr name="TextBox 18" id="18"/>
          <p:cNvSpPr txBox="true"/>
          <p:nvPr/>
        </p:nvSpPr>
        <p:spPr>
          <a:xfrm rot="0">
            <a:off x="4257577" y="3613934"/>
            <a:ext cx="5892119" cy="2129155"/>
          </a:xfrm>
          <a:prstGeom prst="rect">
            <a:avLst/>
          </a:prstGeom>
        </p:spPr>
        <p:txBody>
          <a:bodyPr anchor="t" rtlCol="false" tIns="0" lIns="0" bIns="0" rIns="0">
            <a:spAutoFit/>
          </a:bodyPr>
          <a:lstStyle/>
          <a:p>
            <a:pPr algn="l">
              <a:lnSpc>
                <a:spcPts val="3380"/>
              </a:lnSpc>
            </a:pPr>
            <a:r>
              <a:rPr lang="en-US" sz="2600">
                <a:solidFill>
                  <a:srgbClr val="000000"/>
                </a:solidFill>
                <a:latin typeface="Montserrat"/>
                <a:ea typeface="Montserrat"/>
                <a:cs typeface="Montserrat"/>
                <a:sym typeface="Montserrat"/>
              </a:rPr>
              <a:t>The type of text (genre of form e.g. novel, poem, film etc. or genre of subject matter e.g. science fiction, fantasy, coming of age etc.) and its associated conventions.</a:t>
            </a:r>
          </a:p>
        </p:txBody>
      </p:sp>
      <p:grpSp>
        <p:nvGrpSpPr>
          <p:cNvPr name="Group 19" id="19"/>
          <p:cNvGrpSpPr/>
          <p:nvPr/>
        </p:nvGrpSpPr>
        <p:grpSpPr>
          <a:xfrm rot="0">
            <a:off x="1028700" y="6478967"/>
            <a:ext cx="9524805" cy="2779333"/>
            <a:chOff x="0" y="0"/>
            <a:chExt cx="2508591" cy="732005"/>
          </a:xfrm>
        </p:grpSpPr>
        <p:sp>
          <p:nvSpPr>
            <p:cNvPr name="Freeform 20" id="20"/>
            <p:cNvSpPr/>
            <p:nvPr/>
          </p:nvSpPr>
          <p:spPr>
            <a:xfrm flipH="false" flipV="false" rot="0">
              <a:off x="0" y="0"/>
              <a:ext cx="2508591" cy="732005"/>
            </a:xfrm>
            <a:custGeom>
              <a:avLst/>
              <a:gdLst/>
              <a:ahLst/>
              <a:cxnLst/>
              <a:rect r="r" b="b" t="t" l="l"/>
              <a:pathLst>
                <a:path h="732005" w="2508591">
                  <a:moveTo>
                    <a:pt x="20320" y="0"/>
                  </a:moveTo>
                  <a:lnTo>
                    <a:pt x="2488270" y="0"/>
                  </a:lnTo>
                  <a:cubicBezTo>
                    <a:pt x="2499493" y="0"/>
                    <a:pt x="2508591" y="9098"/>
                    <a:pt x="2508591" y="20320"/>
                  </a:cubicBezTo>
                  <a:lnTo>
                    <a:pt x="2508591" y="711685"/>
                  </a:lnTo>
                  <a:cubicBezTo>
                    <a:pt x="2508591" y="717074"/>
                    <a:pt x="2506450" y="722243"/>
                    <a:pt x="2502639" y="726054"/>
                  </a:cubicBezTo>
                  <a:cubicBezTo>
                    <a:pt x="2498828" y="729865"/>
                    <a:pt x="2493660" y="732005"/>
                    <a:pt x="2488270" y="732005"/>
                  </a:cubicBezTo>
                  <a:lnTo>
                    <a:pt x="20320" y="732005"/>
                  </a:lnTo>
                  <a:cubicBezTo>
                    <a:pt x="9098" y="732005"/>
                    <a:pt x="0" y="722908"/>
                    <a:pt x="0" y="711685"/>
                  </a:cubicBezTo>
                  <a:lnTo>
                    <a:pt x="0" y="20320"/>
                  </a:lnTo>
                  <a:cubicBezTo>
                    <a:pt x="0" y="9098"/>
                    <a:pt x="9098" y="0"/>
                    <a:pt x="20320" y="0"/>
                  </a:cubicBezTo>
                  <a:close/>
                </a:path>
              </a:pathLst>
            </a:custGeom>
            <a:solidFill>
              <a:srgbClr val="AA8661"/>
            </a:solidFill>
          </p:spPr>
        </p:sp>
        <p:sp>
          <p:nvSpPr>
            <p:cNvPr name="TextBox 21" id="21"/>
            <p:cNvSpPr txBox="true"/>
            <p:nvPr/>
          </p:nvSpPr>
          <p:spPr>
            <a:xfrm>
              <a:off x="0" y="-38100"/>
              <a:ext cx="2508591" cy="77010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414412" y="6802817"/>
            <a:ext cx="8753380" cy="2129155"/>
          </a:xfrm>
          <a:prstGeom prst="rect">
            <a:avLst/>
          </a:prstGeom>
        </p:spPr>
        <p:txBody>
          <a:bodyPr anchor="t" rtlCol="false" tIns="0" lIns="0" bIns="0" rIns="0">
            <a:spAutoFit/>
          </a:bodyPr>
          <a:lstStyle/>
          <a:p>
            <a:pPr algn="l">
              <a:lnSpc>
                <a:spcPts val="3380"/>
              </a:lnSpc>
            </a:pPr>
            <a:r>
              <a:rPr lang="en-US" b="true" sz="2600">
                <a:solidFill>
                  <a:srgbClr val="F7F1EB"/>
                </a:solidFill>
                <a:latin typeface="Montserrat Bold"/>
                <a:ea typeface="Montserrat Bold"/>
                <a:cs typeface="Montserrat Bold"/>
                <a:sym typeface="Montserrat Bold"/>
              </a:rPr>
              <a:t>For example:</a:t>
            </a:r>
            <a:r>
              <a:rPr lang="en-US" sz="2600">
                <a:solidFill>
                  <a:srgbClr val="F7F1EB"/>
                </a:solidFill>
                <a:latin typeface="Montserrat"/>
                <a:ea typeface="Montserrat"/>
                <a:cs typeface="Montserrat"/>
                <a:sym typeface="Montserrat"/>
              </a:rPr>
              <a:t> </a:t>
            </a:r>
            <a:r>
              <a:rPr lang="en-US" sz="2600">
                <a:solidFill>
                  <a:srgbClr val="F7F1EB"/>
                </a:solidFill>
                <a:latin typeface="Montserrat"/>
                <a:ea typeface="Montserrat"/>
                <a:cs typeface="Montserrat"/>
                <a:sym typeface="Montserrat"/>
              </a:rPr>
              <a:t>The </a:t>
            </a:r>
            <a:r>
              <a:rPr lang="en-US" sz="2600">
                <a:solidFill>
                  <a:srgbClr val="F7F1EB"/>
                </a:solidFill>
                <a:latin typeface="Montserrat"/>
                <a:ea typeface="Montserrat"/>
                <a:cs typeface="Montserrat"/>
                <a:sym typeface="Montserrat"/>
              </a:rPr>
              <a:t>dystop</a:t>
            </a:r>
            <a:r>
              <a:rPr lang="en-US" sz="2600">
                <a:solidFill>
                  <a:srgbClr val="F7F1EB"/>
                </a:solidFill>
                <a:latin typeface="Montserrat"/>
                <a:ea typeface="Montserrat"/>
                <a:cs typeface="Montserrat"/>
                <a:sym typeface="Montserrat"/>
              </a:rPr>
              <a:t>i</a:t>
            </a:r>
            <a:r>
              <a:rPr lang="en-US" sz="2600">
                <a:solidFill>
                  <a:srgbClr val="F7F1EB"/>
                </a:solidFill>
                <a:latin typeface="Montserrat"/>
                <a:ea typeface="Montserrat"/>
                <a:cs typeface="Montserrat"/>
                <a:sym typeface="Montserrat"/>
              </a:rPr>
              <a:t>a</a:t>
            </a:r>
            <a:r>
              <a:rPr lang="en-US" sz="2600">
                <a:solidFill>
                  <a:srgbClr val="F7F1EB"/>
                </a:solidFill>
                <a:latin typeface="Montserrat"/>
                <a:ea typeface="Montserrat"/>
                <a:cs typeface="Montserrat"/>
                <a:sym typeface="Montserrat"/>
              </a:rPr>
              <a:t>n</a:t>
            </a:r>
            <a:r>
              <a:rPr lang="en-US" sz="2600">
                <a:solidFill>
                  <a:srgbClr val="F7F1EB"/>
                </a:solidFill>
                <a:latin typeface="Montserrat"/>
                <a:ea typeface="Montserrat"/>
                <a:cs typeface="Montserrat"/>
                <a:sym typeface="Montserrat"/>
              </a:rPr>
              <a:t> </a:t>
            </a:r>
            <a:r>
              <a:rPr lang="en-US" sz="2600">
                <a:solidFill>
                  <a:srgbClr val="F7F1EB"/>
                </a:solidFill>
                <a:latin typeface="Montserrat"/>
                <a:ea typeface="Montserrat"/>
                <a:cs typeface="Montserrat"/>
                <a:sym typeface="Montserrat"/>
              </a:rPr>
              <a:t>n</a:t>
            </a:r>
            <a:r>
              <a:rPr lang="en-US" sz="2600">
                <a:solidFill>
                  <a:srgbClr val="F7F1EB"/>
                </a:solidFill>
                <a:latin typeface="Montserrat"/>
                <a:ea typeface="Montserrat"/>
                <a:cs typeface="Montserrat"/>
                <a:sym typeface="Montserrat"/>
              </a:rPr>
              <a:t>ovel form</a:t>
            </a:r>
            <a:r>
              <a:rPr lang="en-US" sz="2600">
                <a:solidFill>
                  <a:srgbClr val="F7F1EB"/>
                </a:solidFill>
                <a:latin typeface="Montserrat"/>
                <a:ea typeface="Montserrat"/>
                <a:cs typeface="Montserrat"/>
                <a:sym typeface="Montserrat"/>
              </a:rPr>
              <a:t> </a:t>
            </a:r>
            <a:r>
              <a:rPr lang="en-US" sz="2600">
                <a:solidFill>
                  <a:srgbClr val="F7F1EB"/>
                </a:solidFill>
                <a:latin typeface="Montserrat"/>
                <a:ea typeface="Montserrat"/>
                <a:cs typeface="Montserrat"/>
                <a:sym typeface="Montserrat"/>
              </a:rPr>
              <a:t>of </a:t>
            </a:r>
            <a:r>
              <a:rPr lang="en-US" sz="2600" i="true">
                <a:solidFill>
                  <a:srgbClr val="F7F1EB"/>
                </a:solidFill>
                <a:latin typeface="Montserrat Italics"/>
                <a:ea typeface="Montserrat Italics"/>
                <a:cs typeface="Montserrat Italics"/>
                <a:sym typeface="Montserrat Italics"/>
              </a:rPr>
              <a:t>Beneath the Iron Sky </a:t>
            </a:r>
            <a:r>
              <a:rPr lang="en-US" sz="2600">
                <a:solidFill>
                  <a:srgbClr val="F7F1EB"/>
                </a:solidFill>
                <a:latin typeface="Montserrat"/>
                <a:ea typeface="Montserrat"/>
                <a:cs typeface="Montserrat"/>
                <a:sym typeface="Montserrat"/>
              </a:rPr>
              <a:t>builds a tense, oppressive atmosphere where citizens fight against constant surveillance, while the magical realist novella of</a:t>
            </a:r>
            <a:r>
              <a:rPr lang="en-US" sz="2600">
                <a:solidFill>
                  <a:srgbClr val="F7F1EB"/>
                </a:solidFill>
                <a:latin typeface="Montserrat"/>
                <a:ea typeface="Montserrat"/>
                <a:cs typeface="Montserrat"/>
                <a:sym typeface="Montserrat"/>
              </a:rPr>
              <a:t> </a:t>
            </a:r>
            <a:r>
              <a:rPr lang="en-US" sz="2600" i="true">
                <a:solidFill>
                  <a:srgbClr val="F7F1EB"/>
                </a:solidFill>
                <a:latin typeface="Montserrat Italics"/>
                <a:ea typeface="Montserrat Italics"/>
                <a:cs typeface="Montserrat Italics"/>
                <a:sym typeface="Montserrat Italics"/>
              </a:rPr>
              <a:t>The Whispering Grove</a:t>
            </a:r>
            <a:r>
              <a:rPr lang="en-US" sz="2600">
                <a:solidFill>
                  <a:srgbClr val="F7F1EB"/>
                </a:solidFill>
                <a:latin typeface="Montserrat"/>
                <a:ea typeface="Montserrat"/>
                <a:cs typeface="Montserrat"/>
                <a:sym typeface="Montserrat"/>
              </a:rPr>
              <a:t> blends ordinary city life with surreal elements.</a:t>
            </a:r>
          </a:p>
        </p:txBody>
      </p:sp>
      <p:grpSp>
        <p:nvGrpSpPr>
          <p:cNvPr name="Group 23" id="23"/>
          <p:cNvGrpSpPr/>
          <p:nvPr/>
        </p:nvGrpSpPr>
        <p:grpSpPr>
          <a:xfrm rot="0">
            <a:off x="11040579" y="3260815"/>
            <a:ext cx="6218721" cy="917356"/>
            <a:chOff x="0" y="0"/>
            <a:chExt cx="1637852" cy="241608"/>
          </a:xfrm>
        </p:grpSpPr>
        <p:sp>
          <p:nvSpPr>
            <p:cNvPr name="Freeform 24" id="24"/>
            <p:cNvSpPr/>
            <p:nvPr/>
          </p:nvSpPr>
          <p:spPr>
            <a:xfrm flipH="false" flipV="false" rot="0">
              <a:off x="0" y="0"/>
              <a:ext cx="1637852" cy="241608"/>
            </a:xfrm>
            <a:custGeom>
              <a:avLst/>
              <a:gdLst/>
              <a:ahLst/>
              <a:cxnLst/>
              <a:rect r="r" b="b" t="t" l="l"/>
              <a:pathLst>
                <a:path h="241608" w="1637852">
                  <a:moveTo>
                    <a:pt x="31123" y="0"/>
                  </a:moveTo>
                  <a:lnTo>
                    <a:pt x="1606729" y="0"/>
                  </a:lnTo>
                  <a:cubicBezTo>
                    <a:pt x="1614983" y="0"/>
                    <a:pt x="1622900" y="3279"/>
                    <a:pt x="1628736" y="9116"/>
                  </a:cubicBezTo>
                  <a:cubicBezTo>
                    <a:pt x="1634573" y="14953"/>
                    <a:pt x="1637852" y="22869"/>
                    <a:pt x="1637852" y="31123"/>
                  </a:cubicBezTo>
                  <a:lnTo>
                    <a:pt x="1637852" y="210485"/>
                  </a:lnTo>
                  <a:cubicBezTo>
                    <a:pt x="1637852" y="227674"/>
                    <a:pt x="1623918" y="241608"/>
                    <a:pt x="1606729" y="241608"/>
                  </a:cubicBezTo>
                  <a:lnTo>
                    <a:pt x="31123" y="241608"/>
                  </a:lnTo>
                  <a:cubicBezTo>
                    <a:pt x="13934" y="241608"/>
                    <a:pt x="0" y="227674"/>
                    <a:pt x="0" y="210485"/>
                  </a:cubicBezTo>
                  <a:lnTo>
                    <a:pt x="0" y="31123"/>
                  </a:lnTo>
                  <a:cubicBezTo>
                    <a:pt x="0" y="13934"/>
                    <a:pt x="13934" y="0"/>
                    <a:pt x="31123" y="0"/>
                  </a:cubicBezTo>
                  <a:close/>
                </a:path>
              </a:pathLst>
            </a:custGeom>
            <a:solidFill>
              <a:srgbClr val="6C4823"/>
            </a:solidFill>
          </p:spPr>
        </p:sp>
        <p:sp>
          <p:nvSpPr>
            <p:cNvPr name="TextBox 25" id="25"/>
            <p:cNvSpPr txBox="true"/>
            <p:nvPr/>
          </p:nvSpPr>
          <p:spPr>
            <a:xfrm>
              <a:off x="0" y="-38100"/>
              <a:ext cx="1637852" cy="279708"/>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1040579" y="4400968"/>
            <a:ext cx="6218721" cy="4857332"/>
            <a:chOff x="0" y="0"/>
            <a:chExt cx="1637852" cy="1279297"/>
          </a:xfrm>
        </p:grpSpPr>
        <p:sp>
          <p:nvSpPr>
            <p:cNvPr name="Freeform 27" id="27"/>
            <p:cNvSpPr/>
            <p:nvPr/>
          </p:nvSpPr>
          <p:spPr>
            <a:xfrm flipH="false" flipV="false" rot="0">
              <a:off x="0" y="0"/>
              <a:ext cx="1637852" cy="1279297"/>
            </a:xfrm>
            <a:custGeom>
              <a:avLst/>
              <a:gdLst/>
              <a:ahLst/>
              <a:cxnLst/>
              <a:rect r="r" b="b" t="t" l="l"/>
              <a:pathLst>
                <a:path h="1279297" w="1637852">
                  <a:moveTo>
                    <a:pt x="31123" y="0"/>
                  </a:moveTo>
                  <a:lnTo>
                    <a:pt x="1606729" y="0"/>
                  </a:lnTo>
                  <a:cubicBezTo>
                    <a:pt x="1614983" y="0"/>
                    <a:pt x="1622900" y="3279"/>
                    <a:pt x="1628736" y="9116"/>
                  </a:cubicBezTo>
                  <a:cubicBezTo>
                    <a:pt x="1634573" y="14953"/>
                    <a:pt x="1637852" y="22869"/>
                    <a:pt x="1637852" y="31123"/>
                  </a:cubicBezTo>
                  <a:lnTo>
                    <a:pt x="1637852" y="1248174"/>
                  </a:lnTo>
                  <a:cubicBezTo>
                    <a:pt x="1637852" y="1265363"/>
                    <a:pt x="1623918" y="1279297"/>
                    <a:pt x="1606729" y="1279297"/>
                  </a:cubicBezTo>
                  <a:lnTo>
                    <a:pt x="31123" y="1279297"/>
                  </a:lnTo>
                  <a:cubicBezTo>
                    <a:pt x="22869" y="1279297"/>
                    <a:pt x="14953" y="1276018"/>
                    <a:pt x="9116" y="1270181"/>
                  </a:cubicBezTo>
                  <a:cubicBezTo>
                    <a:pt x="3279" y="1264345"/>
                    <a:pt x="0" y="1256428"/>
                    <a:pt x="0" y="1248174"/>
                  </a:cubicBezTo>
                  <a:lnTo>
                    <a:pt x="0" y="31123"/>
                  </a:lnTo>
                  <a:cubicBezTo>
                    <a:pt x="0" y="13934"/>
                    <a:pt x="13934" y="0"/>
                    <a:pt x="31123" y="0"/>
                  </a:cubicBezTo>
                  <a:close/>
                </a:path>
              </a:pathLst>
            </a:custGeom>
            <a:solidFill>
              <a:srgbClr val="F7F1EB"/>
            </a:solidFill>
          </p:spPr>
        </p:sp>
        <p:sp>
          <p:nvSpPr>
            <p:cNvPr name="TextBox 28" id="28"/>
            <p:cNvSpPr txBox="true"/>
            <p:nvPr/>
          </p:nvSpPr>
          <p:spPr>
            <a:xfrm>
              <a:off x="0" y="-38100"/>
              <a:ext cx="1637852" cy="1317397"/>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1395547" y="3502640"/>
            <a:ext cx="5508785" cy="414655"/>
          </a:xfrm>
          <a:prstGeom prst="rect">
            <a:avLst/>
          </a:prstGeom>
        </p:spPr>
        <p:txBody>
          <a:bodyPr anchor="t" rtlCol="false" tIns="0" lIns="0" bIns="0" rIns="0">
            <a:spAutoFit/>
          </a:bodyPr>
          <a:lstStyle/>
          <a:p>
            <a:pPr algn="ctr">
              <a:lnSpc>
                <a:spcPts val="3380"/>
              </a:lnSpc>
            </a:pPr>
            <a:r>
              <a:rPr lang="en-US" b="true" sz="2600">
                <a:solidFill>
                  <a:srgbClr val="F7F1EB"/>
                </a:solidFill>
                <a:latin typeface="Montserrat Bold"/>
                <a:ea typeface="Montserrat Bold"/>
                <a:cs typeface="Montserrat Bold"/>
                <a:sym typeface="Montserrat Bold"/>
              </a:rPr>
              <a:t>Guiding Questions</a:t>
            </a:r>
          </a:p>
        </p:txBody>
      </p:sp>
      <p:sp>
        <p:nvSpPr>
          <p:cNvPr name="TextBox 30" id="30"/>
          <p:cNvSpPr txBox="true"/>
          <p:nvPr/>
        </p:nvSpPr>
        <p:spPr>
          <a:xfrm rot="0">
            <a:off x="11531331" y="4890514"/>
            <a:ext cx="5237218" cy="3843655"/>
          </a:xfrm>
          <a:prstGeom prst="rect">
            <a:avLst/>
          </a:prstGeom>
        </p:spPr>
        <p:txBody>
          <a:bodyPr anchor="t" rtlCol="false" tIns="0" lIns="0" bIns="0" rIns="0">
            <a:spAutoFit/>
          </a:bodyPr>
          <a:lstStyle/>
          <a:p>
            <a:pPr algn="l" marL="561341" indent="-280670" lvl="1">
              <a:lnSpc>
                <a:spcPts val="3380"/>
              </a:lnSpc>
              <a:buFont typeface="Arial"/>
              <a:buChar char="•"/>
            </a:pPr>
            <a:r>
              <a:rPr lang="en-US" sz="2600">
                <a:solidFill>
                  <a:srgbClr val="000000"/>
                </a:solidFill>
                <a:latin typeface="Montserrat"/>
                <a:ea typeface="Montserrat"/>
                <a:cs typeface="Montserrat"/>
                <a:sym typeface="Montserrat"/>
              </a:rPr>
              <a:t>How do differences in form or genre affect how each text tells its story?</a:t>
            </a:r>
          </a:p>
          <a:p>
            <a:pPr algn="l" marL="561341" indent="-280670" lvl="1">
              <a:lnSpc>
                <a:spcPts val="3380"/>
              </a:lnSpc>
              <a:buFont typeface="Arial"/>
              <a:buChar char="•"/>
            </a:pPr>
            <a:r>
              <a:rPr lang="en-US" sz="2600">
                <a:solidFill>
                  <a:srgbClr val="000000"/>
                </a:solidFill>
                <a:latin typeface="Montserrat"/>
                <a:ea typeface="Montserrat"/>
                <a:cs typeface="Montserrat"/>
                <a:sym typeface="Montserrat"/>
              </a:rPr>
              <a:t>D</a:t>
            </a:r>
            <a:r>
              <a:rPr lang="en-US" sz="2600">
                <a:solidFill>
                  <a:srgbClr val="000000"/>
                </a:solidFill>
                <a:latin typeface="Montserrat"/>
                <a:ea typeface="Montserrat"/>
                <a:cs typeface="Montserrat"/>
                <a:sym typeface="Montserrat"/>
              </a:rPr>
              <a:t>o both follow or subvert genre conventions in similar ways?</a:t>
            </a:r>
          </a:p>
          <a:p>
            <a:pPr algn="l" marL="561341" indent="-280670" lvl="1">
              <a:lnSpc>
                <a:spcPts val="3380"/>
              </a:lnSpc>
              <a:buFont typeface="Arial"/>
              <a:buChar char="•"/>
            </a:pPr>
            <a:r>
              <a:rPr lang="en-US" sz="2600">
                <a:solidFill>
                  <a:srgbClr val="000000"/>
                </a:solidFill>
                <a:latin typeface="Montserrat"/>
                <a:ea typeface="Montserrat"/>
                <a:cs typeface="Montserrat"/>
                <a:sym typeface="Montserrat"/>
              </a:rPr>
              <a:t>H</a:t>
            </a:r>
            <a:r>
              <a:rPr lang="en-US" sz="2600">
                <a:solidFill>
                  <a:srgbClr val="000000"/>
                </a:solidFill>
                <a:latin typeface="Montserrat"/>
                <a:ea typeface="Montserrat"/>
                <a:cs typeface="Montserrat"/>
                <a:sym typeface="Montserrat"/>
              </a:rPr>
              <a:t>ow does form influence tone, pacing, and audience expectations in each?</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36232" y="-5609410"/>
            <a:ext cx="25560464" cy="9280080"/>
            <a:chOff x="0" y="0"/>
            <a:chExt cx="34080619" cy="12373440"/>
          </a:xfrm>
        </p:grpSpPr>
        <p:sp>
          <p:nvSpPr>
            <p:cNvPr name="Freeform 4" id="4"/>
            <p:cNvSpPr/>
            <p:nvPr/>
          </p:nvSpPr>
          <p:spPr>
            <a:xfrm flipH="true" flipV="false" rot="0">
              <a:off x="16711330" y="0"/>
              <a:ext cx="17369289" cy="12373440"/>
            </a:xfrm>
            <a:custGeom>
              <a:avLst/>
              <a:gdLst/>
              <a:ahLst/>
              <a:cxnLst/>
              <a:rect r="r" b="b" t="t" l="l"/>
              <a:pathLst>
                <a:path h="12373440" w="17369289">
                  <a:moveTo>
                    <a:pt x="17369289" y="0"/>
                  </a:moveTo>
                  <a:lnTo>
                    <a:pt x="0" y="0"/>
                  </a:lnTo>
                  <a:lnTo>
                    <a:pt x="0" y="12373440"/>
                  </a:lnTo>
                  <a:lnTo>
                    <a:pt x="17369289" y="12373440"/>
                  </a:lnTo>
                  <a:lnTo>
                    <a:pt x="1736928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0"/>
              <a:ext cx="17369289" cy="12373440"/>
            </a:xfrm>
            <a:custGeom>
              <a:avLst/>
              <a:gdLst/>
              <a:ahLst/>
              <a:cxnLst/>
              <a:rect r="r" b="b" t="t" l="l"/>
              <a:pathLst>
                <a:path h="12373440" w="17369289">
                  <a:moveTo>
                    <a:pt x="0" y="0"/>
                  </a:moveTo>
                  <a:lnTo>
                    <a:pt x="17369289" y="0"/>
                  </a:lnTo>
                  <a:lnTo>
                    <a:pt x="17369289" y="12373440"/>
                  </a:lnTo>
                  <a:lnTo>
                    <a:pt x="0" y="12373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6" id="6"/>
          <p:cNvGrpSpPr/>
          <p:nvPr/>
        </p:nvGrpSpPr>
        <p:grpSpPr>
          <a:xfrm rot="0">
            <a:off x="1028700" y="1410553"/>
            <a:ext cx="16230600" cy="1585416"/>
            <a:chOff x="0" y="0"/>
            <a:chExt cx="4274726" cy="417558"/>
          </a:xfrm>
        </p:grpSpPr>
        <p:sp>
          <p:nvSpPr>
            <p:cNvPr name="Freeform 7" id="7"/>
            <p:cNvSpPr/>
            <p:nvPr/>
          </p:nvSpPr>
          <p:spPr>
            <a:xfrm flipH="false" flipV="false" rot="0">
              <a:off x="0" y="0"/>
              <a:ext cx="4274726" cy="417558"/>
            </a:xfrm>
            <a:custGeom>
              <a:avLst/>
              <a:gdLst/>
              <a:ahLst/>
              <a:cxnLst/>
              <a:rect r="r" b="b" t="t" l="l"/>
              <a:pathLst>
                <a:path h="417558" w="4274726">
                  <a:moveTo>
                    <a:pt x="11925" y="0"/>
                  </a:moveTo>
                  <a:lnTo>
                    <a:pt x="4262801" y="0"/>
                  </a:lnTo>
                  <a:cubicBezTo>
                    <a:pt x="4269387" y="0"/>
                    <a:pt x="4274726" y="5339"/>
                    <a:pt x="4274726" y="11925"/>
                  </a:cubicBezTo>
                  <a:lnTo>
                    <a:pt x="4274726" y="405633"/>
                  </a:lnTo>
                  <a:cubicBezTo>
                    <a:pt x="4274726" y="412219"/>
                    <a:pt x="4269387" y="417558"/>
                    <a:pt x="4262801" y="417558"/>
                  </a:cubicBezTo>
                  <a:lnTo>
                    <a:pt x="11925" y="417558"/>
                  </a:lnTo>
                  <a:cubicBezTo>
                    <a:pt x="5339" y="417558"/>
                    <a:pt x="0" y="412219"/>
                    <a:pt x="0" y="405633"/>
                  </a:cubicBezTo>
                  <a:lnTo>
                    <a:pt x="0" y="11925"/>
                  </a:lnTo>
                  <a:cubicBezTo>
                    <a:pt x="0" y="5339"/>
                    <a:pt x="5339" y="0"/>
                    <a:pt x="11925" y="0"/>
                  </a:cubicBezTo>
                  <a:close/>
                </a:path>
              </a:pathLst>
            </a:custGeom>
            <a:solidFill>
              <a:srgbClr val="FEC045"/>
            </a:solidFill>
          </p:spPr>
        </p:sp>
        <p:sp>
          <p:nvSpPr>
            <p:cNvPr name="TextBox 8" id="8"/>
            <p:cNvSpPr txBox="true"/>
            <p:nvPr/>
          </p:nvSpPr>
          <p:spPr>
            <a:xfrm>
              <a:off x="0" y="-38100"/>
              <a:ext cx="4274726" cy="45565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408450" y="1737956"/>
            <a:ext cx="15479515" cy="1586294"/>
          </a:xfrm>
          <a:prstGeom prst="rect">
            <a:avLst/>
          </a:prstGeom>
        </p:spPr>
        <p:txBody>
          <a:bodyPr anchor="t" rtlCol="false" tIns="0" lIns="0" bIns="0" rIns="0">
            <a:spAutoFit/>
          </a:bodyPr>
          <a:lstStyle/>
          <a:p>
            <a:pPr algn="ctr">
              <a:lnSpc>
                <a:spcPts val="9531"/>
              </a:lnSpc>
            </a:pPr>
            <a:r>
              <a:rPr lang="en-US" sz="11913" spc="-119">
                <a:solidFill>
                  <a:srgbClr val="910D05"/>
                </a:solidFill>
                <a:latin typeface="Impact"/>
                <a:ea typeface="Impact"/>
                <a:cs typeface="Impact"/>
                <a:sym typeface="Impact"/>
              </a:rPr>
              <a:t>LITERARY TECHNIQUES &amp; STYLE</a:t>
            </a:r>
          </a:p>
        </p:txBody>
      </p:sp>
      <p:grpSp>
        <p:nvGrpSpPr>
          <p:cNvPr name="Group 10" id="10"/>
          <p:cNvGrpSpPr/>
          <p:nvPr/>
        </p:nvGrpSpPr>
        <p:grpSpPr>
          <a:xfrm rot="0">
            <a:off x="1028700" y="3680195"/>
            <a:ext cx="6652875" cy="917356"/>
            <a:chOff x="0" y="0"/>
            <a:chExt cx="1752198" cy="241608"/>
          </a:xfrm>
        </p:grpSpPr>
        <p:sp>
          <p:nvSpPr>
            <p:cNvPr name="Freeform 11" id="11"/>
            <p:cNvSpPr/>
            <p:nvPr/>
          </p:nvSpPr>
          <p:spPr>
            <a:xfrm flipH="false" flipV="false" rot="0">
              <a:off x="0" y="0"/>
              <a:ext cx="1752198" cy="241608"/>
            </a:xfrm>
            <a:custGeom>
              <a:avLst/>
              <a:gdLst/>
              <a:ahLst/>
              <a:cxnLst/>
              <a:rect r="r" b="b" t="t" l="l"/>
              <a:pathLst>
                <a:path h="241608" w="1752198">
                  <a:moveTo>
                    <a:pt x="29092" y="0"/>
                  </a:moveTo>
                  <a:lnTo>
                    <a:pt x="1723105" y="0"/>
                  </a:lnTo>
                  <a:cubicBezTo>
                    <a:pt x="1730821" y="0"/>
                    <a:pt x="1738221" y="3065"/>
                    <a:pt x="1743677" y="8521"/>
                  </a:cubicBezTo>
                  <a:cubicBezTo>
                    <a:pt x="1749132" y="13977"/>
                    <a:pt x="1752198" y="21377"/>
                    <a:pt x="1752198" y="29092"/>
                  </a:cubicBezTo>
                  <a:lnTo>
                    <a:pt x="1752198" y="212516"/>
                  </a:lnTo>
                  <a:cubicBezTo>
                    <a:pt x="1752198" y="220232"/>
                    <a:pt x="1749132" y="227631"/>
                    <a:pt x="1743677" y="233087"/>
                  </a:cubicBezTo>
                  <a:cubicBezTo>
                    <a:pt x="1738221" y="238543"/>
                    <a:pt x="1730821" y="241608"/>
                    <a:pt x="1723105" y="241608"/>
                  </a:cubicBezTo>
                  <a:lnTo>
                    <a:pt x="29092" y="241608"/>
                  </a:lnTo>
                  <a:cubicBezTo>
                    <a:pt x="13025" y="241608"/>
                    <a:pt x="0" y="228583"/>
                    <a:pt x="0" y="212516"/>
                  </a:cubicBezTo>
                  <a:lnTo>
                    <a:pt x="0" y="29092"/>
                  </a:lnTo>
                  <a:cubicBezTo>
                    <a:pt x="0" y="21377"/>
                    <a:pt x="3065" y="13977"/>
                    <a:pt x="8521" y="8521"/>
                  </a:cubicBezTo>
                  <a:cubicBezTo>
                    <a:pt x="13977" y="3065"/>
                    <a:pt x="21377" y="0"/>
                    <a:pt x="29092" y="0"/>
                  </a:cubicBezTo>
                  <a:close/>
                </a:path>
              </a:pathLst>
            </a:custGeom>
            <a:solidFill>
              <a:srgbClr val="910D05"/>
            </a:solidFill>
          </p:spPr>
        </p:sp>
        <p:sp>
          <p:nvSpPr>
            <p:cNvPr name="TextBox 12" id="12"/>
            <p:cNvSpPr txBox="true"/>
            <p:nvPr/>
          </p:nvSpPr>
          <p:spPr>
            <a:xfrm>
              <a:off x="0" y="-38100"/>
              <a:ext cx="1752198" cy="27970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28700" y="4820349"/>
            <a:ext cx="6652875" cy="4437951"/>
            <a:chOff x="0" y="0"/>
            <a:chExt cx="1752198" cy="1168843"/>
          </a:xfrm>
        </p:grpSpPr>
        <p:sp>
          <p:nvSpPr>
            <p:cNvPr name="Freeform 14" id="14"/>
            <p:cNvSpPr/>
            <p:nvPr/>
          </p:nvSpPr>
          <p:spPr>
            <a:xfrm flipH="false" flipV="false" rot="0">
              <a:off x="0" y="0"/>
              <a:ext cx="1752198" cy="1168843"/>
            </a:xfrm>
            <a:custGeom>
              <a:avLst/>
              <a:gdLst/>
              <a:ahLst/>
              <a:cxnLst/>
              <a:rect r="r" b="b" t="t" l="l"/>
              <a:pathLst>
                <a:path h="1168843" w="1752198">
                  <a:moveTo>
                    <a:pt x="29092" y="0"/>
                  </a:moveTo>
                  <a:lnTo>
                    <a:pt x="1723105" y="0"/>
                  </a:lnTo>
                  <a:cubicBezTo>
                    <a:pt x="1730821" y="0"/>
                    <a:pt x="1738221" y="3065"/>
                    <a:pt x="1743677" y="8521"/>
                  </a:cubicBezTo>
                  <a:cubicBezTo>
                    <a:pt x="1749132" y="13977"/>
                    <a:pt x="1752198" y="21377"/>
                    <a:pt x="1752198" y="29092"/>
                  </a:cubicBezTo>
                  <a:lnTo>
                    <a:pt x="1752198" y="1139751"/>
                  </a:lnTo>
                  <a:cubicBezTo>
                    <a:pt x="1752198" y="1147466"/>
                    <a:pt x="1749132" y="1154866"/>
                    <a:pt x="1743677" y="1160322"/>
                  </a:cubicBezTo>
                  <a:cubicBezTo>
                    <a:pt x="1738221" y="1165778"/>
                    <a:pt x="1730821" y="1168843"/>
                    <a:pt x="1723105" y="1168843"/>
                  </a:cubicBezTo>
                  <a:lnTo>
                    <a:pt x="29092" y="1168843"/>
                  </a:lnTo>
                  <a:cubicBezTo>
                    <a:pt x="21377" y="1168843"/>
                    <a:pt x="13977" y="1165778"/>
                    <a:pt x="8521" y="1160322"/>
                  </a:cubicBezTo>
                  <a:cubicBezTo>
                    <a:pt x="3065" y="1154866"/>
                    <a:pt x="0" y="1147466"/>
                    <a:pt x="0" y="1139751"/>
                  </a:cubicBezTo>
                  <a:lnTo>
                    <a:pt x="0" y="29092"/>
                  </a:lnTo>
                  <a:cubicBezTo>
                    <a:pt x="0" y="21377"/>
                    <a:pt x="3065" y="13977"/>
                    <a:pt x="8521" y="8521"/>
                  </a:cubicBezTo>
                  <a:cubicBezTo>
                    <a:pt x="13977" y="3065"/>
                    <a:pt x="21377" y="0"/>
                    <a:pt x="29092" y="0"/>
                  </a:cubicBezTo>
                  <a:close/>
                </a:path>
              </a:pathLst>
            </a:custGeom>
            <a:solidFill>
              <a:srgbClr val="F7F1EB"/>
            </a:solidFill>
          </p:spPr>
        </p:sp>
        <p:sp>
          <p:nvSpPr>
            <p:cNvPr name="TextBox 15" id="15"/>
            <p:cNvSpPr txBox="true"/>
            <p:nvPr/>
          </p:nvSpPr>
          <p:spPr>
            <a:xfrm>
              <a:off x="0" y="-38100"/>
              <a:ext cx="1752198" cy="1206943"/>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408450" y="3922021"/>
            <a:ext cx="5893376" cy="414655"/>
          </a:xfrm>
          <a:prstGeom prst="rect">
            <a:avLst/>
          </a:prstGeom>
        </p:spPr>
        <p:txBody>
          <a:bodyPr anchor="t" rtlCol="false" tIns="0" lIns="0" bIns="0" rIns="0">
            <a:spAutoFit/>
          </a:bodyPr>
          <a:lstStyle/>
          <a:p>
            <a:pPr algn="ctr">
              <a:lnSpc>
                <a:spcPts val="3380"/>
              </a:lnSpc>
            </a:pPr>
            <a:r>
              <a:rPr lang="en-US" b="true" sz="2600">
                <a:solidFill>
                  <a:srgbClr val="F7F1EB"/>
                </a:solidFill>
                <a:latin typeface="Montserrat Bold"/>
                <a:ea typeface="Montserrat Bold"/>
                <a:cs typeface="Montserrat Bold"/>
                <a:sym typeface="Montserrat Bold"/>
              </a:rPr>
              <a:t>Guiding Questions</a:t>
            </a:r>
          </a:p>
        </p:txBody>
      </p:sp>
      <p:sp>
        <p:nvSpPr>
          <p:cNvPr name="TextBox 17" id="17"/>
          <p:cNvSpPr txBox="true"/>
          <p:nvPr/>
        </p:nvSpPr>
        <p:spPr>
          <a:xfrm rot="0">
            <a:off x="1553713" y="5107972"/>
            <a:ext cx="5602850" cy="3843655"/>
          </a:xfrm>
          <a:prstGeom prst="rect">
            <a:avLst/>
          </a:prstGeom>
        </p:spPr>
        <p:txBody>
          <a:bodyPr anchor="t" rtlCol="false" tIns="0" lIns="0" bIns="0" rIns="0">
            <a:spAutoFit/>
          </a:bodyPr>
          <a:lstStyle/>
          <a:p>
            <a:pPr algn="l" marL="561341" indent="-280670" lvl="1">
              <a:lnSpc>
                <a:spcPts val="3380"/>
              </a:lnSpc>
              <a:buFont typeface="Arial"/>
              <a:buChar char="•"/>
            </a:pPr>
            <a:r>
              <a:rPr lang="en-US" sz="2600">
                <a:solidFill>
                  <a:srgbClr val="000000"/>
                </a:solidFill>
                <a:latin typeface="Montserrat"/>
                <a:ea typeface="Montserrat"/>
                <a:cs typeface="Montserrat"/>
                <a:sym typeface="Montserrat"/>
              </a:rPr>
              <a:t>Which techniques are used in both texts, and h</a:t>
            </a:r>
            <a:r>
              <a:rPr lang="en-US" sz="2600">
                <a:solidFill>
                  <a:srgbClr val="000000"/>
                </a:solidFill>
                <a:latin typeface="Montserrat"/>
                <a:ea typeface="Montserrat"/>
                <a:cs typeface="Montserrat"/>
                <a:sym typeface="Montserrat"/>
              </a:rPr>
              <a:t>ow do their effects compare or differ?</a:t>
            </a:r>
          </a:p>
          <a:p>
            <a:pPr algn="l" marL="561341" indent="-280670" lvl="1">
              <a:lnSpc>
                <a:spcPts val="3380"/>
              </a:lnSpc>
              <a:buFont typeface="Arial"/>
              <a:buChar char="•"/>
            </a:pPr>
            <a:r>
              <a:rPr lang="en-US" sz="2600">
                <a:solidFill>
                  <a:srgbClr val="000000"/>
                </a:solidFill>
                <a:latin typeface="Montserrat"/>
                <a:ea typeface="Montserrat"/>
                <a:cs typeface="Montserrat"/>
                <a:sym typeface="Montserrat"/>
              </a:rPr>
              <a:t>How do the authors’ stylistic choices reflect their themes and purposes?</a:t>
            </a:r>
          </a:p>
          <a:p>
            <a:pPr algn="l" marL="561341" indent="-280670" lvl="1">
              <a:lnSpc>
                <a:spcPts val="3380"/>
              </a:lnSpc>
              <a:buFont typeface="Arial"/>
              <a:buChar char="•"/>
            </a:pPr>
            <a:r>
              <a:rPr lang="en-US" sz="2600">
                <a:solidFill>
                  <a:srgbClr val="000000"/>
                </a:solidFill>
                <a:latin typeface="Montserrat"/>
                <a:ea typeface="Montserrat"/>
                <a:cs typeface="Montserrat"/>
                <a:sym typeface="Montserrat"/>
              </a:rPr>
              <a:t>Are some devices more prominent or powerful in one text than the other?</a:t>
            </a:r>
          </a:p>
        </p:txBody>
      </p:sp>
      <p:grpSp>
        <p:nvGrpSpPr>
          <p:cNvPr name="Group 18" id="18"/>
          <p:cNvGrpSpPr/>
          <p:nvPr/>
        </p:nvGrpSpPr>
        <p:grpSpPr>
          <a:xfrm rot="0">
            <a:off x="8089523" y="3680195"/>
            <a:ext cx="2476576" cy="1827623"/>
            <a:chOff x="0" y="0"/>
            <a:chExt cx="652267" cy="481349"/>
          </a:xfrm>
        </p:grpSpPr>
        <p:sp>
          <p:nvSpPr>
            <p:cNvPr name="Freeform 19" id="19"/>
            <p:cNvSpPr/>
            <p:nvPr/>
          </p:nvSpPr>
          <p:spPr>
            <a:xfrm flipH="false" flipV="false" rot="0">
              <a:off x="0" y="0"/>
              <a:ext cx="652267" cy="481349"/>
            </a:xfrm>
            <a:custGeom>
              <a:avLst/>
              <a:gdLst/>
              <a:ahLst/>
              <a:cxnLst/>
              <a:rect r="r" b="b" t="t" l="l"/>
              <a:pathLst>
                <a:path h="481349" w="652267">
                  <a:moveTo>
                    <a:pt x="78151" y="0"/>
                  </a:moveTo>
                  <a:lnTo>
                    <a:pt x="574115" y="0"/>
                  </a:lnTo>
                  <a:cubicBezTo>
                    <a:pt x="594842" y="0"/>
                    <a:pt x="614721" y="8234"/>
                    <a:pt x="629377" y="22890"/>
                  </a:cubicBezTo>
                  <a:cubicBezTo>
                    <a:pt x="644033" y="37546"/>
                    <a:pt x="652267" y="57424"/>
                    <a:pt x="652267" y="78151"/>
                  </a:cubicBezTo>
                  <a:lnTo>
                    <a:pt x="652267" y="403198"/>
                  </a:lnTo>
                  <a:cubicBezTo>
                    <a:pt x="652267" y="423925"/>
                    <a:pt x="644033" y="443803"/>
                    <a:pt x="629377" y="458459"/>
                  </a:cubicBezTo>
                  <a:cubicBezTo>
                    <a:pt x="614721" y="473115"/>
                    <a:pt x="594842" y="481349"/>
                    <a:pt x="574115" y="481349"/>
                  </a:cubicBezTo>
                  <a:lnTo>
                    <a:pt x="78151" y="481349"/>
                  </a:lnTo>
                  <a:cubicBezTo>
                    <a:pt x="34990" y="481349"/>
                    <a:pt x="0" y="446360"/>
                    <a:pt x="0" y="403198"/>
                  </a:cubicBezTo>
                  <a:lnTo>
                    <a:pt x="0" y="78151"/>
                  </a:lnTo>
                  <a:cubicBezTo>
                    <a:pt x="0" y="34990"/>
                    <a:pt x="34990" y="0"/>
                    <a:pt x="78151" y="0"/>
                  </a:cubicBezTo>
                  <a:close/>
                </a:path>
              </a:pathLst>
            </a:custGeom>
            <a:solidFill>
              <a:srgbClr val="910D05"/>
            </a:solidFill>
          </p:spPr>
        </p:sp>
        <p:sp>
          <p:nvSpPr>
            <p:cNvPr name="TextBox 20" id="20"/>
            <p:cNvSpPr txBox="true"/>
            <p:nvPr/>
          </p:nvSpPr>
          <p:spPr>
            <a:xfrm>
              <a:off x="0" y="-38100"/>
              <a:ext cx="652267" cy="519449"/>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0809289" y="3680195"/>
            <a:ext cx="6450011" cy="1827623"/>
            <a:chOff x="0" y="0"/>
            <a:chExt cx="1698768" cy="481349"/>
          </a:xfrm>
        </p:grpSpPr>
        <p:sp>
          <p:nvSpPr>
            <p:cNvPr name="Freeform 22" id="22"/>
            <p:cNvSpPr/>
            <p:nvPr/>
          </p:nvSpPr>
          <p:spPr>
            <a:xfrm flipH="false" flipV="false" rot="0">
              <a:off x="0" y="0"/>
              <a:ext cx="1698768" cy="481349"/>
            </a:xfrm>
            <a:custGeom>
              <a:avLst/>
              <a:gdLst/>
              <a:ahLst/>
              <a:cxnLst/>
              <a:rect r="r" b="b" t="t" l="l"/>
              <a:pathLst>
                <a:path h="481349" w="1698768">
                  <a:moveTo>
                    <a:pt x="30007" y="0"/>
                  </a:moveTo>
                  <a:lnTo>
                    <a:pt x="1668761" y="0"/>
                  </a:lnTo>
                  <a:cubicBezTo>
                    <a:pt x="1676719" y="0"/>
                    <a:pt x="1684352" y="3161"/>
                    <a:pt x="1689979" y="8789"/>
                  </a:cubicBezTo>
                  <a:cubicBezTo>
                    <a:pt x="1695607" y="14416"/>
                    <a:pt x="1698768" y="22049"/>
                    <a:pt x="1698768" y="30007"/>
                  </a:cubicBezTo>
                  <a:lnTo>
                    <a:pt x="1698768" y="451342"/>
                  </a:lnTo>
                  <a:cubicBezTo>
                    <a:pt x="1698768" y="459300"/>
                    <a:pt x="1695607" y="466933"/>
                    <a:pt x="1689979" y="472560"/>
                  </a:cubicBezTo>
                  <a:cubicBezTo>
                    <a:pt x="1684352" y="478188"/>
                    <a:pt x="1676719" y="481349"/>
                    <a:pt x="1668761" y="481349"/>
                  </a:cubicBezTo>
                  <a:lnTo>
                    <a:pt x="30007" y="481349"/>
                  </a:lnTo>
                  <a:cubicBezTo>
                    <a:pt x="22049" y="481349"/>
                    <a:pt x="14416" y="478188"/>
                    <a:pt x="8789" y="472560"/>
                  </a:cubicBezTo>
                  <a:cubicBezTo>
                    <a:pt x="3161" y="466933"/>
                    <a:pt x="0" y="459300"/>
                    <a:pt x="0" y="451342"/>
                  </a:cubicBezTo>
                  <a:lnTo>
                    <a:pt x="0" y="30007"/>
                  </a:lnTo>
                  <a:cubicBezTo>
                    <a:pt x="0" y="22049"/>
                    <a:pt x="3161" y="14416"/>
                    <a:pt x="8789" y="8789"/>
                  </a:cubicBezTo>
                  <a:cubicBezTo>
                    <a:pt x="14416" y="3161"/>
                    <a:pt x="22049" y="0"/>
                    <a:pt x="30007" y="0"/>
                  </a:cubicBezTo>
                  <a:close/>
                </a:path>
              </a:pathLst>
            </a:custGeom>
            <a:solidFill>
              <a:srgbClr val="F7F1EB"/>
            </a:solidFill>
          </p:spPr>
        </p:sp>
        <p:sp>
          <p:nvSpPr>
            <p:cNvPr name="TextBox 23" id="23"/>
            <p:cNvSpPr txBox="true"/>
            <p:nvPr/>
          </p:nvSpPr>
          <p:spPr>
            <a:xfrm>
              <a:off x="0" y="-38100"/>
              <a:ext cx="1698768" cy="519449"/>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8230888" y="4377154"/>
            <a:ext cx="2193847" cy="414655"/>
          </a:xfrm>
          <a:prstGeom prst="rect">
            <a:avLst/>
          </a:prstGeom>
        </p:spPr>
        <p:txBody>
          <a:bodyPr anchor="t" rtlCol="false" tIns="0" lIns="0" bIns="0" rIns="0">
            <a:spAutoFit/>
          </a:bodyPr>
          <a:lstStyle/>
          <a:p>
            <a:pPr algn="ctr">
              <a:lnSpc>
                <a:spcPts val="3380"/>
              </a:lnSpc>
            </a:pPr>
            <a:r>
              <a:rPr lang="en-US" b="true" sz="2600">
                <a:solidFill>
                  <a:srgbClr val="F7F1EB"/>
                </a:solidFill>
                <a:latin typeface="Montserrat Bold"/>
                <a:ea typeface="Montserrat Bold"/>
                <a:cs typeface="Montserrat Bold"/>
                <a:sym typeface="Montserrat Bold"/>
              </a:rPr>
              <a:t>Definition</a:t>
            </a:r>
          </a:p>
        </p:txBody>
      </p:sp>
      <p:sp>
        <p:nvSpPr>
          <p:cNvPr name="TextBox 25" id="25"/>
          <p:cNvSpPr txBox="true"/>
          <p:nvPr/>
        </p:nvSpPr>
        <p:spPr>
          <a:xfrm rot="0">
            <a:off x="11198047" y="3948529"/>
            <a:ext cx="5672496" cy="1271905"/>
          </a:xfrm>
          <a:prstGeom prst="rect">
            <a:avLst/>
          </a:prstGeom>
        </p:spPr>
        <p:txBody>
          <a:bodyPr anchor="t" rtlCol="false" tIns="0" lIns="0" bIns="0" rIns="0">
            <a:spAutoFit/>
          </a:bodyPr>
          <a:lstStyle/>
          <a:p>
            <a:pPr algn="l">
              <a:lnSpc>
                <a:spcPts val="3380"/>
              </a:lnSpc>
            </a:pPr>
            <a:r>
              <a:rPr lang="en-US" sz="2600">
                <a:solidFill>
                  <a:srgbClr val="000000"/>
                </a:solidFill>
                <a:latin typeface="Montserrat"/>
                <a:ea typeface="Montserrat"/>
                <a:cs typeface="Montserrat"/>
                <a:sym typeface="Montserrat"/>
              </a:rPr>
              <a:t>The language choices, literary devices and stylistic choices used to shape meaning.</a:t>
            </a:r>
          </a:p>
        </p:txBody>
      </p:sp>
      <p:grpSp>
        <p:nvGrpSpPr>
          <p:cNvPr name="Group 26" id="26"/>
          <p:cNvGrpSpPr/>
          <p:nvPr/>
        </p:nvGrpSpPr>
        <p:grpSpPr>
          <a:xfrm rot="0">
            <a:off x="8089523" y="5803093"/>
            <a:ext cx="9169777" cy="3455207"/>
            <a:chOff x="0" y="0"/>
            <a:chExt cx="2415085" cy="910013"/>
          </a:xfrm>
        </p:grpSpPr>
        <p:sp>
          <p:nvSpPr>
            <p:cNvPr name="Freeform 27" id="27"/>
            <p:cNvSpPr/>
            <p:nvPr/>
          </p:nvSpPr>
          <p:spPr>
            <a:xfrm flipH="false" flipV="false" rot="0">
              <a:off x="0" y="0"/>
              <a:ext cx="2415085" cy="910013"/>
            </a:xfrm>
            <a:custGeom>
              <a:avLst/>
              <a:gdLst/>
              <a:ahLst/>
              <a:cxnLst/>
              <a:rect r="r" b="b" t="t" l="l"/>
              <a:pathLst>
                <a:path h="910013" w="2415085">
                  <a:moveTo>
                    <a:pt x="21107" y="0"/>
                  </a:moveTo>
                  <a:lnTo>
                    <a:pt x="2393978" y="0"/>
                  </a:lnTo>
                  <a:cubicBezTo>
                    <a:pt x="2405635" y="0"/>
                    <a:pt x="2415085" y="9450"/>
                    <a:pt x="2415085" y="21107"/>
                  </a:cubicBezTo>
                  <a:lnTo>
                    <a:pt x="2415085" y="888906"/>
                  </a:lnTo>
                  <a:cubicBezTo>
                    <a:pt x="2415085" y="900563"/>
                    <a:pt x="2405635" y="910013"/>
                    <a:pt x="2393978" y="910013"/>
                  </a:cubicBezTo>
                  <a:lnTo>
                    <a:pt x="21107" y="910013"/>
                  </a:lnTo>
                  <a:cubicBezTo>
                    <a:pt x="9450" y="910013"/>
                    <a:pt x="0" y="900563"/>
                    <a:pt x="0" y="888906"/>
                  </a:cubicBezTo>
                  <a:lnTo>
                    <a:pt x="0" y="21107"/>
                  </a:lnTo>
                  <a:cubicBezTo>
                    <a:pt x="0" y="9450"/>
                    <a:pt x="9450" y="0"/>
                    <a:pt x="21107" y="0"/>
                  </a:cubicBezTo>
                  <a:close/>
                </a:path>
              </a:pathLst>
            </a:custGeom>
            <a:solidFill>
              <a:srgbClr val="B5645F"/>
            </a:solidFill>
          </p:spPr>
        </p:sp>
        <p:sp>
          <p:nvSpPr>
            <p:cNvPr name="TextBox 28" id="28"/>
            <p:cNvSpPr txBox="true"/>
            <p:nvPr/>
          </p:nvSpPr>
          <p:spPr>
            <a:xfrm>
              <a:off x="0" y="-38100"/>
              <a:ext cx="2415085" cy="948113"/>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8524652" y="5964787"/>
            <a:ext cx="8299520" cy="3112770"/>
          </a:xfrm>
          <a:prstGeom prst="rect">
            <a:avLst/>
          </a:prstGeom>
        </p:spPr>
        <p:txBody>
          <a:bodyPr anchor="t" rtlCol="false" tIns="0" lIns="0" bIns="0" rIns="0">
            <a:spAutoFit/>
          </a:bodyPr>
          <a:lstStyle/>
          <a:p>
            <a:pPr algn="l">
              <a:lnSpc>
                <a:spcPts val="3120"/>
              </a:lnSpc>
            </a:pPr>
            <a:r>
              <a:rPr lang="en-US" b="true" sz="2400">
                <a:solidFill>
                  <a:srgbClr val="F7F1EB"/>
                </a:solidFill>
                <a:latin typeface="Montserrat Bold"/>
                <a:ea typeface="Montserrat Bold"/>
                <a:cs typeface="Montserrat Bold"/>
                <a:sym typeface="Montserrat Bold"/>
              </a:rPr>
              <a:t>For example:</a:t>
            </a:r>
            <a:r>
              <a:rPr lang="en-US" sz="2400">
                <a:solidFill>
                  <a:srgbClr val="F7F1EB"/>
                </a:solidFill>
                <a:latin typeface="Montserrat"/>
                <a:ea typeface="Montserrat"/>
                <a:cs typeface="Montserrat"/>
                <a:sym typeface="Montserrat"/>
              </a:rPr>
              <a:t>  In the novel, </a:t>
            </a:r>
            <a:r>
              <a:rPr lang="en-US" sz="2400" i="true">
                <a:solidFill>
                  <a:srgbClr val="F7F1EB"/>
                </a:solidFill>
                <a:latin typeface="Montserrat Italics"/>
                <a:ea typeface="Montserrat Italics"/>
                <a:cs typeface="Montserrat Italics"/>
                <a:sym typeface="Montserrat Italics"/>
              </a:rPr>
              <a:t>Neon Horizons</a:t>
            </a:r>
            <a:r>
              <a:rPr lang="en-US" sz="2400">
                <a:solidFill>
                  <a:srgbClr val="F7F1EB"/>
                </a:solidFill>
                <a:latin typeface="Montserrat"/>
                <a:ea typeface="Montserrat"/>
                <a:cs typeface="Montserrat"/>
                <a:sym typeface="Montserrat"/>
              </a:rPr>
              <a:t>, vivid similes and fragmented sentences convey the chaos of a futuristic city. However, in the poem </a:t>
            </a:r>
            <a:r>
              <a:rPr lang="en-US" sz="2400" i="true">
                <a:solidFill>
                  <a:srgbClr val="F7F1EB"/>
                </a:solidFill>
                <a:latin typeface="Montserrat Italics"/>
                <a:ea typeface="Montserrat Italics"/>
                <a:cs typeface="Montserrat Italics"/>
                <a:sym typeface="Montserrat Italics"/>
              </a:rPr>
              <a:t>Echoes of Tomorrow</a:t>
            </a:r>
            <a:r>
              <a:rPr lang="en-US" sz="2400">
                <a:solidFill>
                  <a:srgbClr val="F7F1EB"/>
                </a:solidFill>
                <a:latin typeface="Montserrat"/>
                <a:ea typeface="Montserrat"/>
                <a:cs typeface="Montserrat"/>
                <a:sym typeface="Montserrat"/>
              </a:rPr>
              <a:t> repetition and flowing enjambment create a sense of memory and reflection. Both texts use language to immerse the audience, but the novel’s techniques heighten tension, while the poem’s evoke calm and introspection.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DAG6ZpMRl8o</dc:identifier>
  <dcterms:modified xsi:type="dcterms:W3CDTF">2011-08-01T06:04:30Z</dcterms:modified>
  <cp:revision>1</cp:revision>
  <dc:title>Comparing Texts ELL45</dc:title>
</cp:coreProperties>
</file>